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3"/>
    <p:sldMasterId id="2147483696" r:id="rId4"/>
  </p:sldMasterIdLst>
  <p:notesMasterIdLst>
    <p:notesMasterId r:id="rId90"/>
  </p:notesMasterIdLst>
  <p:handoutMasterIdLst>
    <p:handoutMasterId r:id="rId91"/>
  </p:handoutMasterIdLst>
  <p:sldIdLst>
    <p:sldId id="258" r:id="rId5"/>
    <p:sldId id="311" r:id="rId6"/>
    <p:sldId id="262" r:id="rId7"/>
    <p:sldId id="263" r:id="rId8"/>
    <p:sldId id="285" r:id="rId9"/>
    <p:sldId id="286" r:id="rId10"/>
    <p:sldId id="287" r:id="rId11"/>
    <p:sldId id="288" r:id="rId12"/>
    <p:sldId id="289" r:id="rId13"/>
    <p:sldId id="313" r:id="rId14"/>
    <p:sldId id="290" r:id="rId15"/>
    <p:sldId id="291" r:id="rId16"/>
    <p:sldId id="314" r:id="rId17"/>
    <p:sldId id="292" r:id="rId18"/>
    <p:sldId id="293" r:id="rId19"/>
    <p:sldId id="315" r:id="rId20"/>
    <p:sldId id="294" r:id="rId21"/>
    <p:sldId id="319" r:id="rId22"/>
    <p:sldId id="320" r:id="rId23"/>
    <p:sldId id="316" r:id="rId24"/>
    <p:sldId id="295" r:id="rId25"/>
    <p:sldId id="326" r:id="rId26"/>
    <p:sldId id="296" r:id="rId27"/>
    <p:sldId id="327" r:id="rId28"/>
    <p:sldId id="330" r:id="rId29"/>
    <p:sldId id="331" r:id="rId30"/>
    <p:sldId id="328" r:id="rId31"/>
    <p:sldId id="329" r:id="rId32"/>
    <p:sldId id="332" r:id="rId33"/>
    <p:sldId id="317" r:id="rId34"/>
    <p:sldId id="318" r:id="rId35"/>
    <p:sldId id="339" r:id="rId36"/>
    <p:sldId id="303" r:id="rId37"/>
    <p:sldId id="304" r:id="rId38"/>
    <p:sldId id="321" r:id="rId39"/>
    <p:sldId id="322" r:id="rId40"/>
    <p:sldId id="261" r:id="rId41"/>
    <p:sldId id="269" r:id="rId42"/>
    <p:sldId id="334" r:id="rId43"/>
    <p:sldId id="268" r:id="rId44"/>
    <p:sldId id="271" r:id="rId45"/>
    <p:sldId id="274" r:id="rId46"/>
    <p:sldId id="324" r:id="rId47"/>
    <p:sldId id="275" r:id="rId48"/>
    <p:sldId id="276" r:id="rId49"/>
    <p:sldId id="277" r:id="rId50"/>
    <p:sldId id="278" r:id="rId51"/>
    <p:sldId id="336" r:id="rId52"/>
    <p:sldId id="279" r:id="rId53"/>
    <p:sldId id="280" r:id="rId54"/>
    <p:sldId id="283" r:id="rId55"/>
    <p:sldId id="284" r:id="rId56"/>
    <p:sldId id="305" r:id="rId57"/>
    <p:sldId id="306" r:id="rId58"/>
    <p:sldId id="338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37" r:id="rId69"/>
    <p:sldId id="349" r:id="rId70"/>
    <p:sldId id="350" r:id="rId71"/>
    <p:sldId id="307" r:id="rId72"/>
    <p:sldId id="351" r:id="rId73"/>
    <p:sldId id="308" r:id="rId74"/>
    <p:sldId id="325" r:id="rId75"/>
    <p:sldId id="364" r:id="rId76"/>
    <p:sldId id="353" r:id="rId77"/>
    <p:sldId id="354" r:id="rId78"/>
    <p:sldId id="355" r:id="rId79"/>
    <p:sldId id="352" r:id="rId80"/>
    <p:sldId id="356" r:id="rId81"/>
    <p:sldId id="357" r:id="rId82"/>
    <p:sldId id="358" r:id="rId83"/>
    <p:sldId id="359" r:id="rId84"/>
    <p:sldId id="360" r:id="rId85"/>
    <p:sldId id="361" r:id="rId86"/>
    <p:sldId id="362" r:id="rId87"/>
    <p:sldId id="363" r:id="rId88"/>
    <p:sldId id="365" r:id="rId89"/>
  </p:sldIdLst>
  <p:sldSz cx="9144000" cy="6858000" type="screen4x3"/>
  <p:notesSz cx="6858000" cy="9144000"/>
  <p:defaultTextStyle>
    <a:defPPr>
      <a:defRPr lang="fr-FR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srgbClr val="FF0000"/>
    </p:penClr>
  </p:showPr>
  <p:clrMru>
    <a:srgbClr val="FF99FF"/>
    <a:srgbClr val="4D4D4D"/>
    <a:srgbClr val="FFFFFF"/>
    <a:srgbClr val="5F5F5F"/>
    <a:srgbClr val="003A78"/>
    <a:srgbClr val="00218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126" autoAdjust="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16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notesMaster" Target="notesMasters/notesMaster1.xml"/><Relationship Id="rId95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theme" Target="theme/theme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89A3637-63C9-45CD-A176-328F240F2764}" type="datetimeFigureOut">
              <a:rPr lang="fr-FR"/>
              <a:pPr>
                <a:defRPr/>
              </a:pPr>
              <a:t>24/11/2015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6AB7CA9A-6465-4D2D-85C5-95C029C1B23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28C3291-BD49-4817-9527-AC7CDEE489FE}" type="datetimeFigureOut">
              <a:rPr lang="fr-FR"/>
              <a:pPr>
                <a:defRPr/>
              </a:pPr>
              <a:t>24/11/2015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0DE8D460-5935-4275-9C8A-7D9A687A06D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3753781E-ED09-41D2-B4EE-9EE15674F7C2}" type="datetimeFigureOut">
              <a:rPr lang="fr-FR"/>
              <a:pPr>
                <a:defRPr/>
              </a:pPr>
              <a:t>24/11/2015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84F0909B-B75D-4FC9-B36F-DB988A57AE2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A329F78-859D-4026-B2BA-EE2F8F28105A}" type="datetimeFigureOut">
              <a:rPr lang="fr-FR"/>
              <a:pPr>
                <a:defRPr/>
              </a:pPr>
              <a:t>24/11/2015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E95EBD00-AA2C-404E-BFDE-19CD7C8B5B6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448DBF0-C8D5-4953-A9FE-88EB613D1388}" type="datetimeFigureOut">
              <a:rPr lang="fr-FR"/>
              <a:pPr>
                <a:defRPr/>
              </a:pPr>
              <a:t>24/11/2015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321390AC-9AE5-4F20-A7E5-75CE8A14ACB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24935-3CFD-4AFB-9F14-5AD84FD5D1FD}" type="datetimeFigureOut">
              <a:rPr lang="pl-PL"/>
              <a:pPr>
                <a:defRPr/>
              </a:pPr>
              <a:t>2015-11-24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76C6F-E784-4332-B90C-6D9E3943CFE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6960F-A6B1-491E-BB74-711A8BF016A5}" type="datetimeFigureOut">
              <a:rPr lang="pl-PL"/>
              <a:pPr>
                <a:defRPr/>
              </a:pPr>
              <a:t>2015-11-24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AB983-DAD4-48FD-8871-74EDF9BE10F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436A7-FE0E-43C9-B24A-D297DF8FB1E3}" type="datetimeFigureOut">
              <a:rPr lang="pl-PL"/>
              <a:pPr>
                <a:defRPr/>
              </a:pPr>
              <a:t>2015-11-24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E0567-54C3-4302-A9AB-30B6C0CF454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0A8CF-B5DC-428E-A9E7-AF1BB840BBA3}" type="datetimeFigureOut">
              <a:rPr lang="pl-PL"/>
              <a:pPr>
                <a:defRPr/>
              </a:pPr>
              <a:t>2015-11-24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369EDB-81FA-4423-AEF3-9F9363466E2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1AEA4-153D-4254-A283-8B7C764E6C95}" type="datetimeFigureOut">
              <a:rPr lang="pl-PL"/>
              <a:pPr>
                <a:defRPr/>
              </a:pPr>
              <a:t>2015-11-24</a:t>
            </a:fld>
            <a:endParaRPr lang="pl-PL"/>
          </a:p>
        </p:txBody>
      </p:sp>
      <p:sp>
        <p:nvSpPr>
          <p:cNvPr id="8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871AC-486B-494D-B887-2FC5CDAD4C2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E3AC6-94A3-4076-BE64-7E3754C1E8EC}" type="datetimeFigureOut">
              <a:rPr lang="pl-PL"/>
              <a:pPr>
                <a:defRPr/>
              </a:pPr>
              <a:t>2015-11-24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8BB90-958C-4A34-B37C-40E9D46330B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DC52E5B9-9EB6-4DF7-9A14-90CBBB78A5CF}" type="datetimeFigureOut">
              <a:rPr lang="fr-FR"/>
              <a:pPr>
                <a:defRPr/>
              </a:pPr>
              <a:t>24/11/2015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89641333-E9E2-482F-AB7F-30C93ECF04B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35112-EABA-44C5-A2A8-89D3048D52D8}" type="datetimeFigureOut">
              <a:rPr lang="pl-PL"/>
              <a:pPr>
                <a:defRPr/>
              </a:pPr>
              <a:t>2015-11-24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05256-595D-41F8-AEBF-C6A95C548F4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4070B-1F14-4B03-A189-DC4BA998F8AF}" type="datetimeFigureOut">
              <a:rPr lang="pl-PL"/>
              <a:pPr>
                <a:defRPr/>
              </a:pPr>
              <a:t>2015-11-24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9F0F1-DD86-43C6-8D73-21D69886FEF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pl-PL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000D8-C7BC-4B5D-8077-9823923E6BF1}" type="datetimeFigureOut">
              <a:rPr lang="pl-PL"/>
              <a:pPr>
                <a:defRPr/>
              </a:pPr>
              <a:t>2015-11-24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73300-308C-4CF4-8790-1E94C659C96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2990E-BBD1-4819-8A00-C692BA3FB5DD}" type="datetimeFigureOut">
              <a:rPr lang="pl-PL"/>
              <a:pPr>
                <a:defRPr/>
              </a:pPr>
              <a:t>2015-11-24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73CC2-C12A-4124-91FD-0F6416ECE8E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F7860-E997-4A14-8BF8-50361192B547}" type="datetimeFigureOut">
              <a:rPr lang="pl-PL"/>
              <a:pPr>
                <a:defRPr/>
              </a:pPr>
              <a:t>2015-11-24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73CB7-28AE-4178-8070-9D314D185C4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BA150A3-D2B1-4EFA-B713-25020C572C19}" type="datetimeFigureOut">
              <a:rPr lang="fr-FR"/>
              <a:pPr>
                <a:defRPr/>
              </a:pPr>
              <a:t>24/11/2015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DB059F0C-371F-4DF6-A6D9-78163294481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1159970-2DB2-4573-9466-B313242E5701}" type="datetimeFigureOut">
              <a:rPr lang="fr-FR"/>
              <a:pPr>
                <a:defRPr/>
              </a:pPr>
              <a:t>24/11/2015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591BEE88-86BB-42C9-84C5-AF9337F489C6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87A00B3-C007-4151-8C95-9B61CD761EB9}" type="datetimeFigureOut">
              <a:rPr lang="fr-FR"/>
              <a:pPr>
                <a:defRPr/>
              </a:pPr>
              <a:t>24/11/2015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5A9FEE16-D96E-49C3-BFA3-2FDB405569E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726879C5-D454-4C7A-9458-1B6BC5FC465F}" type="datetimeFigureOut">
              <a:rPr lang="fr-FR"/>
              <a:pPr>
                <a:defRPr/>
              </a:pPr>
              <a:t>24/11/2015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A3E862AF-8E6F-4ED6-82C5-59F84925E01C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C1EFCEB-1D0B-4208-9F47-F639BA4CBF87}" type="datetimeFigureOut">
              <a:rPr lang="fr-FR"/>
              <a:pPr>
                <a:defRPr/>
              </a:pPr>
              <a:t>24/11/2015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77966103-4BB6-4949-B1B8-326779D32D1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0B988E4-5760-4635-ACFA-E882526CFFD2}" type="datetimeFigureOut">
              <a:rPr lang="fr-FR"/>
              <a:pPr>
                <a:defRPr/>
              </a:pPr>
              <a:t>24/11/2015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3A09C3E2-39C5-42CD-8AF3-F17A060D691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883E482-C794-4BDB-801C-C63874E4A724}" type="datetimeFigureOut">
              <a:rPr lang="fr-FR"/>
              <a:pPr>
                <a:defRPr/>
              </a:pPr>
              <a:t>24/11/2015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CC3BF6AC-795F-4A06-8E29-03B46BF9F15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3" descr="fond_carte_logoGRAND.gif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54" r:id="rId12"/>
    <p:sldLayoutId id="2147483755" r:id="rId13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2051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A504AC56-E96A-49EF-90AD-D6E82FC81808}" type="datetimeFigureOut">
              <a:rPr lang="pl-PL"/>
              <a:pPr>
                <a:defRPr/>
              </a:pPr>
              <a:t>2015-11-24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smtClean="0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39A20D1-6197-4DF9-BA9F-9836E5CE4F5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  <p:pic>
        <p:nvPicPr>
          <p:cNvPr id="2055" name="Image 3" descr="fond_carte_logoGRAND.gif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8.jpeg"/><Relationship Id="rId4" Type="http://schemas.openxmlformats.org/officeDocument/2006/relationships/image" Target="../media/image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2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8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9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0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2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5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6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330200" y="2068513"/>
            <a:ext cx="8528050" cy="458787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pl-PL" altLang="pl-PL" sz="3200" b="1" dirty="0">
                <a:latin typeface="Times New Roman" pitchFamily="18" charset="0"/>
                <a:cs typeface="Times New Roman" pitchFamily="18" charset="0"/>
              </a:rPr>
              <a:t>KONSULTACJE W SPRAWIE OPRACOWANIA</a:t>
            </a:r>
            <a:br>
              <a:rPr lang="pl-PL" altLang="pl-PL" sz="3200" b="1" dirty="0">
                <a:latin typeface="Times New Roman" pitchFamily="18" charset="0"/>
                <a:cs typeface="Times New Roman" pitchFamily="18" charset="0"/>
              </a:rPr>
            </a:br>
            <a:endParaRPr lang="pl-PL" altLang="pl-PL" sz="3200" b="1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pl-PL" altLang="pl-PL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altLang="pl-PL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pl-PL" altLang="pl-PL" sz="3200" b="1" dirty="0">
                <a:latin typeface="Times New Roman" pitchFamily="18" charset="0"/>
                <a:cs typeface="Times New Roman" pitchFamily="18" charset="0"/>
              </a:rPr>
              <a:t>LOKALNEGO PROGRAMU REWITALIZACJI</a:t>
            </a:r>
            <a:br>
              <a:rPr lang="pl-PL" altLang="pl-PL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pl-PL" altLang="pl-PL" sz="3200" b="1" dirty="0">
                <a:latin typeface="Times New Roman" pitchFamily="18" charset="0"/>
                <a:cs typeface="Times New Roman" pitchFamily="18" charset="0"/>
              </a:rPr>
              <a:t>DLA MIASTA </a:t>
            </a:r>
            <a:r>
              <a:rPr lang="pl-PL" altLang="pl-PL" sz="3200" b="1" dirty="0" smtClean="0">
                <a:latin typeface="Times New Roman" pitchFamily="18" charset="0"/>
                <a:cs typeface="Times New Roman" pitchFamily="18" charset="0"/>
              </a:rPr>
              <a:t>IŁAWA </a:t>
            </a:r>
            <a:r>
              <a:rPr lang="pl-PL" altLang="pl-PL" sz="3200" b="1" dirty="0">
                <a:latin typeface="Times New Roman" pitchFamily="18" charset="0"/>
                <a:cs typeface="Times New Roman" pitchFamily="18" charset="0"/>
              </a:rPr>
              <a:t>DO ROKU 2025</a:t>
            </a:r>
            <a:br>
              <a:rPr lang="pl-PL" altLang="pl-PL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pl-PL" altLang="pl-PL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altLang="pl-PL" sz="3200" b="1" dirty="0">
                <a:latin typeface="Times New Roman" pitchFamily="18" charset="0"/>
                <a:cs typeface="Times New Roman" pitchFamily="18" charset="0"/>
              </a:rPr>
            </a:br>
            <a:endParaRPr lang="fr-FR" sz="3200" b="1" dirty="0">
              <a:solidFill>
                <a:srgbClr val="4D4D4D"/>
              </a:solidFill>
              <a:latin typeface="Verdana" pitchFamily="34" charset="0"/>
            </a:endParaRPr>
          </a:p>
        </p:txBody>
      </p:sp>
      <p:sp>
        <p:nvSpPr>
          <p:cNvPr id="2" name="Titre 1"/>
          <p:cNvSpPr txBox="1">
            <a:spLocks/>
          </p:cNvSpPr>
          <p:nvPr/>
        </p:nvSpPr>
        <p:spPr>
          <a:xfrm>
            <a:off x="7799388" y="6235700"/>
            <a:ext cx="1058862" cy="42068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eaLnBrk="1" hangingPunct="1">
              <a:defRPr/>
            </a:pPr>
            <a:endParaRPr lang="fr-FR" dirty="0">
              <a:latin typeface="Verdana" pitchFamily="34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14341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0" y="1678898"/>
            <a:ext cx="9144000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FF0000"/>
              </a:buClr>
              <a:buFont typeface="+mj-lt"/>
              <a:buAutoNum type="alphaLcParenR" startAt="3"/>
            </a:pPr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przestrzenno-funkcjonalnej 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(w szczególności w zakresie niewystarczającego wyposażenia w infrastrukturę techniczną i społeczną, braku dostępu do podstawowych usług lub ich niskiej jakości, niedostosowania rozwiązań urbanistycznych do zmieniających się funkcji obszaru, niskiego poziomu  obsługi komunikacyjnej, deficytu lub niskiej jakości terenów publicznych), </a:t>
            </a:r>
          </a:p>
          <a:p>
            <a:pPr marL="457200" indent="-457200">
              <a:buClr>
                <a:srgbClr val="FF0000"/>
              </a:buClr>
              <a:buFont typeface="+mj-lt"/>
              <a:buAutoNum type="alphaLcParenR" startAt="3"/>
            </a:pPr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technicznej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 (w szczególności w zakresie degradacji stanu technicznego obiektów budowlanych, w tym o przeznaczeniu mieszkaniowym, oraz braku funkcjonowania rozwiązań technicznych umożliwiających efektywne korzystanie z obiektów budowlanych, w szczególności w zakresie energooszczędności i ochrony środowiska). </a:t>
            </a:r>
          </a:p>
          <a:p>
            <a:pPr marL="457200" indent="-457200">
              <a:buClr>
                <a:srgbClr val="FF0000"/>
              </a:buClr>
              <a:buFont typeface="+mj-lt"/>
              <a:buAutoNum type="alphaLcParenR" startAt="3"/>
            </a:pPr>
            <a:endParaRPr lang="pl-PL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Obszar zdegradowany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– obszar, na którym zidentyfikowano stan kryzysowy.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Dotyczy to najczęściej obszarów miejskich,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ale także wiejskich.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Obszar zdegradowany może być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podzielony na podobszary, w tym podobszary nieposiadające ze sobą wspólnych granic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pod warunkiem stwierdzenia sytuacji kryzysowej na każdym z podobszarów. </a:t>
            </a:r>
          </a:p>
          <a:p>
            <a:pPr algn="ctr"/>
            <a:endParaRPr lang="pl-PL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Obszar rewitalizacji 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- obszar obejmujący całość lub część obszaru zdegradowanego, cechującego się szczególną koncentracją negatywnych zjawisk, </a:t>
            </a:r>
          </a:p>
          <a:p>
            <a:pPr algn="ctr"/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 na którym, </a:t>
            </a:r>
            <a:r>
              <a:rPr lang="pl-PL" sz="2600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 uwagi na istotne znaczenie dla rozwoju lokalnego</a:t>
            </a:r>
            <a:r>
              <a:rPr lang="pl-PL" sz="2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 zamierza się prowadzić rewitalizację. </a:t>
            </a:r>
          </a:p>
          <a:p>
            <a:pPr algn="ctr"/>
            <a:endParaRPr lang="pl-PL" sz="2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Obszar rewitalizacji może być podzielony na podobszary, </a:t>
            </a:r>
          </a:p>
          <a:p>
            <a:pPr algn="ctr"/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w tym podobszary nieposiadające ze sobą wspólnych granic, lecz nie może obejmować terenów większych niż </a:t>
            </a:r>
          </a:p>
          <a:p>
            <a:pPr algn="ctr"/>
            <a:r>
              <a:rPr lang="pl-PL" sz="2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20% powierzchni gminy </a:t>
            </a:r>
          </a:p>
          <a:p>
            <a:pPr algn="ctr"/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oraz zamieszkałych przez więcej niż </a:t>
            </a:r>
          </a:p>
          <a:p>
            <a:pPr algn="ctr"/>
            <a:r>
              <a:rPr lang="pl-PL" sz="2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30% mieszkańców gminy. 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0" y="1814513"/>
            <a:ext cx="9144000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W skład obszaru rewitalizacji mogą wejść obszary </a:t>
            </a:r>
          </a:p>
          <a:p>
            <a:pPr algn="ctr">
              <a:buClr>
                <a:srgbClr val="FF0000"/>
              </a:buClr>
            </a:pPr>
            <a:r>
              <a:rPr lang="pl-PL" sz="3000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ystępowania problemów przestrzennych,</a:t>
            </a:r>
          </a:p>
          <a:p>
            <a:pPr algn="ctr">
              <a:buClr>
                <a:srgbClr val="FF0000"/>
              </a:buClr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takich jak tereny: </a:t>
            </a:r>
          </a:p>
          <a:p>
            <a:pPr algn="ctr">
              <a:buClr>
                <a:srgbClr val="FF0000"/>
              </a:buClr>
            </a:pPr>
            <a:endParaRPr lang="pl-PL" sz="1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poprzemysłowe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(w tym poportowe i powydobywcze), 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 powojskowe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pokolejowe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Clr>
                <a:srgbClr val="FF0000"/>
              </a:buClr>
            </a:pPr>
            <a:endParaRPr lang="pl-PL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wyłącznie w przypadku, gdy przewidziane dla nich działania są ściśle powiązane z celami rewitalizacji dla danego  obszaru rewitalizacji. 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0" y="1635698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Program rewitalizacji 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- inicjowany, opracowany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i uchwalony przez radę gminy, </a:t>
            </a:r>
          </a:p>
          <a:p>
            <a:pPr algn="ctr"/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na podstawie art. 18 ust. 2 pkt. 6 ustawy z dnia 8 marca 1990 r. o samorządzie gminnym (Dz. U. z 2013 r. poz. 594, ze zm.),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wieloletni program działań w sferze </a:t>
            </a:r>
            <a:r>
              <a:rPr lang="pl-PL" sz="3000" u="sng" dirty="0" smtClean="0">
                <a:latin typeface="Times New Roman" pitchFamily="18" charset="0"/>
                <a:cs typeface="Times New Roman" pitchFamily="18" charset="0"/>
              </a:rPr>
              <a:t>społecznej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oraz </a:t>
            </a:r>
            <a:r>
              <a:rPr lang="pl-PL" sz="3000" u="sng" dirty="0" smtClean="0">
                <a:latin typeface="Times New Roman" pitchFamily="18" charset="0"/>
                <a:cs typeface="Times New Roman" pitchFamily="18" charset="0"/>
              </a:rPr>
              <a:t>gospodarczej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lub </a:t>
            </a:r>
            <a:r>
              <a:rPr lang="pl-PL" sz="3000" u="sng" dirty="0" smtClean="0">
                <a:latin typeface="Times New Roman" pitchFamily="18" charset="0"/>
                <a:cs typeface="Times New Roman" pitchFamily="18" charset="0"/>
              </a:rPr>
              <a:t>przestrzenno-funkcjonalnej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lub </a:t>
            </a:r>
            <a:r>
              <a:rPr lang="pl-PL" sz="3000" u="sng" dirty="0" smtClean="0">
                <a:latin typeface="Times New Roman" pitchFamily="18" charset="0"/>
                <a:cs typeface="Times New Roman" pitchFamily="18" charset="0"/>
              </a:rPr>
              <a:t>technicznej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lub </a:t>
            </a:r>
            <a:r>
              <a:rPr lang="pl-PL" sz="3000" u="sng" dirty="0" smtClean="0">
                <a:latin typeface="Times New Roman" pitchFamily="18" charset="0"/>
                <a:cs typeface="Times New Roman" pitchFamily="18" charset="0"/>
              </a:rPr>
              <a:t>środowiskowej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, zmierzający do wyprowadzenia obszarów rewitalizacji ze stanu kryzysowego oraz stworzenia warunków do ich zrównoważonego rozwoju, stanowiący narzędzie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planowania, koordynowania i integrowania różnorodnych aktywności w ramach rewitalizacji. </a:t>
            </a:r>
          </a:p>
          <a:p>
            <a:pPr algn="ctr"/>
            <a:endParaRPr lang="pl-PL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0" y="1814513"/>
            <a:ext cx="91440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Projekt rewitalizacyjny </a:t>
            </a:r>
          </a:p>
          <a:p>
            <a:pPr algn="ctr"/>
            <a:endParaRPr lang="pl-PL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zaplanowany w programie rewitalizacji 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ukierunkowany na osiągnięcie jego celów albo logicznie powiązany z treścią i celami programu rewitalizacji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zgłoszony do objęcia albo objęty współfinansowaniem UE z jednego z funduszy strukturalnych albo Funduszu Spójności w ramach programów operacyjnych 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0" y="1814513"/>
            <a:ext cx="914400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</a:pPr>
            <a:endParaRPr lang="pl-PL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Wynikanie projektu rewitalizacyjnego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z programu rewitalizacji oznacza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albo</a:t>
            </a:r>
          </a:p>
          <a:p>
            <a:pPr algn="ctr">
              <a:buClr>
                <a:srgbClr val="FF0000"/>
              </a:buClr>
            </a:pP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wskazanie (wymienienie) go wprost </a:t>
            </a:r>
          </a:p>
          <a:p>
            <a:pPr algn="ctr">
              <a:buClr>
                <a:srgbClr val="FF0000"/>
              </a:buClr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w programie rewitalizacji</a:t>
            </a:r>
          </a:p>
          <a:p>
            <a:pPr algn="ctr">
              <a:buClr>
                <a:srgbClr val="FF0000"/>
              </a:buClr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albo</a:t>
            </a:r>
          </a:p>
          <a:p>
            <a:pPr algn="ctr">
              <a:buClr>
                <a:srgbClr val="FF0000"/>
              </a:buClr>
            </a:pP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określenie go w ogólnym (zbiorczym) opisie innych,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uzupełniających rodzajów działań rewitalizacyjnych. 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IŁAWA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WYKAZ BADANYCH WSKAŹNIKÓW</a:t>
            </a: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ANALIZA WSKAŹNIKOWA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0" y="1446213"/>
            <a:ext cx="9144000" cy="701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eaLnBrk="1" hangingPunct="1">
              <a:buClr>
                <a:srgbClr val="FF0000"/>
              </a:buClr>
              <a:buFont typeface="+mj-lt"/>
              <a:buAutoNum type="arabicPeriod"/>
            </a:pP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Liczba </a:t>
            </a:r>
            <a:r>
              <a:rPr lang="pl-PL" sz="2900" dirty="0">
                <a:latin typeface="Times New Roman" pitchFamily="18" charset="0"/>
                <a:cs typeface="Times New Roman" pitchFamily="18" charset="0"/>
              </a:rPr>
              <a:t>osób korzystających z zasiłków pomocy społecznej na 1 tys. l</a:t>
            </a: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udności</a:t>
            </a:r>
          </a:p>
          <a:p>
            <a:pPr marL="514350" indent="-514350" eaLnBrk="1" hangingPunct="1">
              <a:buClr>
                <a:srgbClr val="FF0000"/>
              </a:buClr>
              <a:buFont typeface="+mj-lt"/>
              <a:buAutoNum type="arabicPeriod"/>
            </a:pP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Udział </a:t>
            </a:r>
            <a:r>
              <a:rPr lang="pl-PL" sz="2900" dirty="0">
                <a:latin typeface="Times New Roman" pitchFamily="18" charset="0"/>
                <a:cs typeface="Times New Roman" pitchFamily="18" charset="0"/>
              </a:rPr>
              <a:t>długotrwale bezrobotnych wśród osób w wieku </a:t>
            </a: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produkcyjnym</a:t>
            </a:r>
          </a:p>
          <a:p>
            <a:pPr marL="514350" indent="-514350" eaLnBrk="1" hangingPunct="1">
              <a:buClr>
                <a:srgbClr val="FF0000"/>
              </a:buClr>
              <a:buFont typeface="+mj-lt"/>
              <a:buAutoNum type="arabicPeriod"/>
            </a:pP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Odsetek </a:t>
            </a:r>
            <a:r>
              <a:rPr lang="pl-PL" sz="2900" dirty="0">
                <a:latin typeface="Times New Roman" pitchFamily="18" charset="0"/>
                <a:cs typeface="Times New Roman" pitchFamily="18" charset="0"/>
              </a:rPr>
              <a:t>osób bezrobotnych z wykształceniem podstawowym w ogólnej liczbie </a:t>
            </a: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bezrobotnych</a:t>
            </a:r>
          </a:p>
          <a:p>
            <a:pPr marL="514350" indent="-514350" eaLnBrk="1" hangingPunct="1">
              <a:buClr>
                <a:srgbClr val="FF0000"/>
              </a:buClr>
              <a:buFont typeface="+mj-lt"/>
              <a:buAutoNum type="arabicPeriod"/>
            </a:pP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Odsetek </a:t>
            </a:r>
            <a:r>
              <a:rPr lang="pl-PL" sz="2900" dirty="0">
                <a:latin typeface="Times New Roman" pitchFamily="18" charset="0"/>
                <a:cs typeface="Times New Roman" pitchFamily="18" charset="0"/>
              </a:rPr>
              <a:t>osób w wieku poprodukcyjnym w ogólnej liczbie </a:t>
            </a: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ludności</a:t>
            </a:r>
          </a:p>
          <a:p>
            <a:pPr marL="514350" indent="-514350" eaLnBrk="1" hangingPunct="1">
              <a:buClr>
                <a:srgbClr val="FF0000"/>
              </a:buClr>
              <a:buFont typeface="+mj-lt"/>
              <a:buAutoNum type="arabicPeriod"/>
            </a:pPr>
            <a:r>
              <a:rPr lang="pl-PL" sz="2900" dirty="0" smtClean="0">
                <a:latin typeface="Times New Roman" pitchFamily="18" charset="0"/>
                <a:cs typeface="Times New Roman" pitchFamily="18" charset="0"/>
              </a:rPr>
              <a:t>Liczba przestępstw i wykroczeń stwierdzonych (poza zdarzeniami drogowymi i przestępstwami gospodarczymi) w tym czyny karalne nieletnich na 1000 mieszkańców obszaru</a:t>
            </a:r>
          </a:p>
          <a:p>
            <a:pPr marL="514350" indent="-514350" eaLnBrk="1" hangingPunct="1">
              <a:buClr>
                <a:srgbClr val="FF0000"/>
              </a:buClr>
              <a:buFont typeface="+mj-lt"/>
              <a:buAutoNum type="arabicPeriod"/>
            </a:pPr>
            <a:endParaRPr lang="pl-PL" sz="29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29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29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0" y="1738859"/>
            <a:ext cx="91440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514350" indent="-514350" eaLnBrk="1" hangingPunct="1">
              <a:buClr>
                <a:srgbClr val="FF0000"/>
              </a:buClr>
              <a:buFont typeface="+mj-lt"/>
              <a:buAutoNum type="arabicPeriod" startAt="6"/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Liczba </a:t>
            </a:r>
            <a:r>
              <a:rPr lang="pl-PL" sz="3000" dirty="0">
                <a:latin typeface="Times New Roman" pitchFamily="18" charset="0"/>
                <a:cs typeface="Times New Roman" pitchFamily="18" charset="0"/>
              </a:rPr>
              <a:t>przestępstw popełnionych przez osoby nieletnie na 1 tys. osób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nieletnich</a:t>
            </a:r>
          </a:p>
          <a:p>
            <a:pPr marL="514350" indent="-514350" eaLnBrk="1" hangingPunct="1">
              <a:buClr>
                <a:srgbClr val="FF0000"/>
              </a:buClr>
              <a:buFont typeface="+mj-lt"/>
              <a:buAutoNum type="arabicPeriod" startAt="6"/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Liczba </a:t>
            </a:r>
            <a:r>
              <a:rPr lang="pl-PL" sz="3000" dirty="0">
                <a:latin typeface="Times New Roman" pitchFamily="18" charset="0"/>
                <a:cs typeface="Times New Roman" pitchFamily="18" charset="0"/>
              </a:rPr>
              <a:t>zarejestrowanych podmiotów gospodarki narodowej na 100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osób</a:t>
            </a:r>
          </a:p>
          <a:p>
            <a:pPr marL="514350" indent="-514350" eaLnBrk="1" hangingPunct="1">
              <a:buClr>
                <a:srgbClr val="FF0000"/>
              </a:buClr>
              <a:buFont typeface="+mj-lt"/>
              <a:buAutoNum type="arabicPeriod" startAt="6"/>
            </a:pPr>
            <a:r>
              <a:rPr lang="pl-PL" sz="3200" dirty="0">
                <a:latin typeface="Times New Roman" pitchFamily="18" charset="0"/>
                <a:cs typeface="Times New Roman" pitchFamily="18" charset="0"/>
              </a:rPr>
              <a:t>Udział budynków mieszkalnych wybudowanych przed rokiem 1989 w ogólnej liczbie budynków mieszkalnych</a:t>
            </a:r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eaLnBrk="1" hangingPunct="1">
              <a:buClr>
                <a:srgbClr val="FF0000"/>
              </a:buClr>
              <a:buFont typeface="+mj-lt"/>
              <a:buAutoNum type="arabicPeriod" startAt="6"/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Frekwencja </a:t>
            </a:r>
            <a:r>
              <a:rPr lang="pl-PL" sz="3000" dirty="0">
                <a:latin typeface="Times New Roman" pitchFamily="18" charset="0"/>
                <a:cs typeface="Times New Roman" pitchFamily="18" charset="0"/>
              </a:rPr>
              <a:t>w wyborach parlamentarnych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25.10.2015r</a:t>
            </a:r>
            <a:r>
              <a:rPr lang="pl-PL" sz="3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55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sz="2900" dirty="0">
                <a:latin typeface="Times New Roman" pitchFamily="18" charset="0"/>
                <a:cs typeface="Times New Roman" pitchFamily="18" charset="0"/>
              </a:rPr>
              <a:t>Projekt współfinansowany ze środków </a:t>
            </a:r>
          </a:p>
          <a:p>
            <a:pPr algn="ctr"/>
            <a:r>
              <a:rPr lang="pl-PL" sz="2900" b="1" dirty="0">
                <a:latin typeface="Times New Roman" pitchFamily="18" charset="0"/>
                <a:cs typeface="Times New Roman" pitchFamily="18" charset="0"/>
              </a:rPr>
              <a:t>Mechanizmu Finansowego Europejskiego Obszaru Gospodarczego na lata 2009-2014 </a:t>
            </a:r>
          </a:p>
          <a:p>
            <a:pPr algn="ctr"/>
            <a:r>
              <a:rPr lang="pl-PL" sz="2900" dirty="0">
                <a:latin typeface="Times New Roman" pitchFamily="18" charset="0"/>
                <a:cs typeface="Times New Roman" pitchFamily="18" charset="0"/>
              </a:rPr>
              <a:t>w ramach Programu: Rozwój miast poprzez wzmacnianie kompetencji jednostek samorządu terytorialnego, </a:t>
            </a:r>
          </a:p>
          <a:p>
            <a:pPr algn="ctr"/>
            <a:r>
              <a:rPr lang="pl-PL" sz="2900" dirty="0">
                <a:latin typeface="Times New Roman" pitchFamily="18" charset="0"/>
                <a:cs typeface="Times New Roman" pitchFamily="18" charset="0"/>
              </a:rPr>
              <a:t>dialog społeczny oraz współpracę</a:t>
            </a:r>
          </a:p>
          <a:p>
            <a:pPr algn="ctr"/>
            <a:r>
              <a:rPr lang="pl-PL" sz="2900" dirty="0">
                <a:latin typeface="Times New Roman" pitchFamily="18" charset="0"/>
                <a:cs typeface="Times New Roman" pitchFamily="18" charset="0"/>
              </a:rPr>
              <a:t> z przedstawicielami społeczeństwa obywatelskiego,</a:t>
            </a:r>
          </a:p>
          <a:p>
            <a:pPr algn="ctr"/>
            <a:r>
              <a:rPr lang="pl-PL" sz="2900" dirty="0">
                <a:latin typeface="Times New Roman" pitchFamily="18" charset="0"/>
                <a:cs typeface="Times New Roman" pitchFamily="18" charset="0"/>
              </a:rPr>
              <a:t> realizowanego w ramach obszaru programowego: </a:t>
            </a:r>
          </a:p>
          <a:p>
            <a:pPr algn="ctr"/>
            <a:r>
              <a:rPr lang="pl-PL" sz="2900" dirty="0">
                <a:latin typeface="Times New Roman" pitchFamily="18" charset="0"/>
                <a:cs typeface="Times New Roman" pitchFamily="18" charset="0"/>
              </a:rPr>
              <a:t>Lokalne i regionalne inicjatywy na rzecz zmniejszenie nierówności i promowanie spójności społecznej.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IŁAWA</a:t>
            </a: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STAN KRYZYSOWY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NAJWIĘKSZE NASILENIE NEGATYWNYCH ZJAWISK SPOŁECZNYCH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269823" y="5291528"/>
            <a:ext cx="2175596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6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WS: 0 - 1</a:t>
            </a:r>
          </a:p>
          <a:p>
            <a:r>
              <a:rPr lang="pl-PL" sz="2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WS: 1,01 - 2,0</a:t>
            </a:r>
          </a:p>
          <a:p>
            <a:r>
              <a:rPr lang="pl-PL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WS: &gt; 2</a:t>
            </a:r>
            <a:endParaRPr lang="pl-PL" sz="2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>
          <a:xfrm>
            <a:off x="0" y="4766872"/>
            <a:ext cx="52615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WS: 0 - 1</a:t>
            </a:r>
          </a:p>
          <a:p>
            <a:r>
              <a:rPr lang="pl-PL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WS: 1,01 - 2,0</a:t>
            </a:r>
          </a:p>
          <a:p>
            <a:r>
              <a:rPr lang="pl-PL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WS: &gt; 2</a:t>
            </a:r>
          </a:p>
          <a:p>
            <a:r>
              <a:rPr lang="pl-PL" sz="3000" b="1" dirty="0" smtClean="0">
                <a:solidFill>
                  <a:srgbClr val="FF99FF"/>
                </a:solidFill>
                <a:latin typeface="Times New Roman" pitchFamily="18" charset="0"/>
                <a:cs typeface="Times New Roman" pitchFamily="18" charset="0"/>
              </a:rPr>
              <a:t>OBSZAR ZDEGRADOWANY</a:t>
            </a:r>
            <a:endParaRPr lang="pl-PL" sz="3000" b="1" dirty="0">
              <a:solidFill>
                <a:srgbClr val="FF99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IŁAWA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OBSZAR ZDEGRADOWANY A</a:t>
            </a: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IŁAWA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OBSZAR ZDEGRADOWANY A</a:t>
            </a: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0" y="1516472"/>
          <a:ext cx="9144001" cy="534152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509549"/>
                <a:gridCol w="1439759"/>
                <a:gridCol w="1194693"/>
              </a:tblGrid>
              <a:tr h="643874">
                <a:tc>
                  <a:txBody>
                    <a:bodyPr/>
                    <a:lstStyle/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WSKAŹNIK</a:t>
                      </a:r>
                      <a:endParaRPr lang="pl-PL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OBSZAR</a:t>
                      </a:r>
                    </a:p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pl-PL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IŁAWA</a:t>
                      </a:r>
                      <a:endParaRPr lang="pl-PL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Liczba osób korzystających z zasiłków pomocy społecznej na 1 tys. ludności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80,23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64,16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 Udział długotrwale bezrobotnych wśród osób w wieku produkcyjnym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3,03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2,26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Odsetek osób bezrobotnych z wykształceniem podstawowym w ogólnej liczbie bezrobotnych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20,63</a:t>
                      </a:r>
                      <a:endParaRPr lang="pl-PL" sz="24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23,46</a:t>
                      </a:r>
                      <a:endParaRPr lang="pl-PL" sz="2400" b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Odsetek osób w wieku poprodukcyjnym w ogólnej liczbie ludności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23,8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17,42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Liczba przestępstw i wykroczeń stwierdzonych (poza zdarzeniami drogowymi i przestępstwami gospodarczymi) w tym czyny karalne nieletnich na 1000 mieszkańców obszaru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5,06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3,91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7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0" y="1814513"/>
          <a:ext cx="8949127" cy="427472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340839"/>
                <a:gridCol w="1379095"/>
                <a:gridCol w="1229193"/>
              </a:tblGrid>
              <a:tr h="794362">
                <a:tc>
                  <a:txBody>
                    <a:bodyPr/>
                    <a:lstStyle/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WSKAŹNIK</a:t>
                      </a:r>
                      <a:endParaRPr lang="pl-PL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OBSZAR</a:t>
                      </a:r>
                    </a:p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pl-PL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IŁAWA</a:t>
                      </a:r>
                      <a:endParaRPr lang="pl-PL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Liczba przestępstw popełnionych przez osoby nieletnie na 1 tys. osób nieletnich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84,91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36,05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Liczba zarejestrowanych podmiotów gospodarki narodowej na 100 osób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5,25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5,46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 </a:t>
                      </a:r>
                      <a:r>
                        <a:rPr kumimoji="0" lang="pl-PL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Udział budynków</a:t>
                      </a:r>
                      <a:r>
                        <a:rPr kumimoji="0" lang="pl-PL" sz="24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mieszkalnych wybudowanych przed rokiem 1989 w ogólnej liczbie budynków mieszkalnych</a:t>
                      </a:r>
                      <a:endParaRPr kumimoji="0" lang="pl-P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88,81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74,03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 Frekwencja w wyborach parlamentarnych 25.10.2015 r.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49,92</a:t>
                      </a:r>
                      <a:endParaRPr lang="pl-PL" sz="2400" b="1" u="non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49,43</a:t>
                      </a:r>
                      <a:endParaRPr lang="pl-PL" sz="2400" b="1" u="non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7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200" dirty="0" smtClean="0">
                <a:latin typeface="Times New Roman" pitchFamily="18" charset="0"/>
                <a:cs typeface="Times New Roman" pitchFamily="18" charset="0"/>
              </a:rPr>
              <a:t>POWIERZCHNIA OBSZARU A: </a:t>
            </a:r>
          </a:p>
          <a:p>
            <a:pPr algn="ctr"/>
            <a:r>
              <a:rPr lang="pl-PL" sz="3200" b="1" dirty="0" smtClean="0">
                <a:latin typeface="Times New Roman" pitchFamily="18" charset="0"/>
                <a:cs typeface="Times New Roman" pitchFamily="18" charset="0"/>
              </a:rPr>
              <a:t>2,25%</a:t>
            </a:r>
            <a:r>
              <a:rPr lang="pl-PL" sz="3200" dirty="0" smtClean="0">
                <a:latin typeface="Times New Roman" pitchFamily="18" charset="0"/>
                <a:cs typeface="Times New Roman" pitchFamily="18" charset="0"/>
              </a:rPr>
              <a:t> całkowitej powierzchni miasta</a:t>
            </a:r>
          </a:p>
          <a:p>
            <a:pPr algn="ctr"/>
            <a:r>
              <a:rPr lang="pl-PL" sz="3200" dirty="0" smtClean="0">
                <a:latin typeface="Times New Roman" pitchFamily="18" charset="0"/>
                <a:cs typeface="Times New Roman" pitchFamily="18" charset="0"/>
              </a:rPr>
              <a:t>(49,23 ha) </a:t>
            </a:r>
          </a:p>
          <a:p>
            <a:pPr algn="ctr"/>
            <a:endParaRPr lang="pl-PL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200" dirty="0" smtClean="0">
                <a:latin typeface="Times New Roman" pitchFamily="18" charset="0"/>
                <a:cs typeface="Times New Roman" pitchFamily="18" charset="0"/>
              </a:rPr>
              <a:t> LICZBA MIESZKAŃCÓW NA OBSZARZE A:</a:t>
            </a:r>
          </a:p>
          <a:p>
            <a:pPr algn="ctr"/>
            <a:r>
              <a:rPr lang="pl-PL" sz="3200" b="1" dirty="0" smtClean="0">
                <a:latin typeface="Times New Roman" pitchFamily="18" charset="0"/>
                <a:cs typeface="Times New Roman" pitchFamily="18" charset="0"/>
              </a:rPr>
              <a:t>14,75%</a:t>
            </a:r>
            <a:r>
              <a:rPr lang="pl-PL" sz="3200" dirty="0" smtClean="0">
                <a:latin typeface="Times New Roman" pitchFamily="18" charset="0"/>
                <a:cs typeface="Times New Roman" pitchFamily="18" charset="0"/>
              </a:rPr>
              <a:t> ogólnej liczby mieszkańców miasta</a:t>
            </a:r>
          </a:p>
          <a:p>
            <a:pPr algn="ctr"/>
            <a:r>
              <a:rPr lang="pl-PL" sz="3200" dirty="0" smtClean="0">
                <a:latin typeface="Times New Roman" pitchFamily="18" charset="0"/>
                <a:cs typeface="Times New Roman" pitchFamily="18" charset="0"/>
              </a:rPr>
              <a:t>(4936 os.)</a:t>
            </a: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IŁAWA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OBSZAR ZDEGRADOWANY B</a:t>
            </a: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IŁAWA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OBSZAR ZDEGRADOWANY B</a:t>
            </a: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330200" y="658813"/>
            <a:ext cx="8528050" cy="503713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pl-PL" altLang="pl-PL" sz="3200" b="1" dirty="0">
                <a:latin typeface="Times New Roman" pitchFamily="18" charset="0"/>
                <a:cs typeface="Times New Roman" pitchFamily="18" charset="0"/>
              </a:rPr>
              <a:t>W RAMACH PROJEKTU</a:t>
            </a:r>
            <a:br>
              <a:rPr lang="pl-PL" altLang="pl-PL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pl-PL" altLang="pl-PL" sz="3200" b="1" dirty="0">
                <a:latin typeface="Times New Roman" pitchFamily="18" charset="0"/>
                <a:cs typeface="Times New Roman" pitchFamily="18" charset="0"/>
              </a:rPr>
              <a:t>OSTRÓDZKO-IŁAWSKI OBSZAR FUNKCJONALNY</a:t>
            </a:r>
          </a:p>
          <a:p>
            <a:pPr algn="ctr" eaLnBrk="1" hangingPunct="1">
              <a:defRPr/>
            </a:pPr>
            <a:endParaRPr lang="pl-PL" sz="3200" b="1" dirty="0">
              <a:solidFill>
                <a:srgbClr val="4D4D4D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defRPr/>
            </a:pPr>
            <a:r>
              <a:rPr lang="pl-PL" sz="3200" b="1" dirty="0">
                <a:latin typeface="Times New Roman" pitchFamily="18" charset="0"/>
                <a:cs typeface="Times New Roman" pitchFamily="18" charset="0"/>
              </a:rPr>
              <a:t>OSTRÓDA			IŁAWA				MORĄG</a:t>
            </a:r>
            <a:endParaRPr lang="fr-FR" sz="3200" b="1" dirty="0">
              <a:latin typeface="Verdana" pitchFamily="34" charset="0"/>
            </a:endParaRPr>
          </a:p>
        </p:txBody>
      </p:sp>
      <p:sp>
        <p:nvSpPr>
          <p:cNvPr id="2" name="Titre 1"/>
          <p:cNvSpPr txBox="1">
            <a:spLocks/>
          </p:cNvSpPr>
          <p:nvPr/>
        </p:nvSpPr>
        <p:spPr>
          <a:xfrm>
            <a:off x="7799388" y="6235700"/>
            <a:ext cx="1058862" cy="42068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eaLnBrk="1" hangingPunct="1">
              <a:defRPr/>
            </a:pPr>
            <a:endParaRPr lang="fr-FR" dirty="0">
              <a:latin typeface="Verdana" pitchFamily="34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15365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4" descr="Her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4608513"/>
            <a:ext cx="1368425" cy="162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6" descr="Her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79863" y="4608513"/>
            <a:ext cx="1392237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8" descr="Her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37363" y="4667250"/>
            <a:ext cx="1450975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Obraz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0" y="1446213"/>
          <a:ext cx="9144000" cy="543485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678030"/>
                <a:gridCol w="1317227"/>
                <a:gridCol w="1148743"/>
              </a:tblGrid>
              <a:tr h="794362">
                <a:tc>
                  <a:txBody>
                    <a:bodyPr/>
                    <a:lstStyle/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WSKAŹNIK</a:t>
                      </a:r>
                      <a:endParaRPr lang="pl-PL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OBSZAR</a:t>
                      </a:r>
                    </a:p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pl-PL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IŁAWA</a:t>
                      </a:r>
                      <a:endParaRPr lang="pl-PL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Liczba osób korzystających z zasiłków pomocy społecznej na 1 tys. ludności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87,60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64,16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 Udział długotrwale bezrobotnych wśród osób w wieku produkcyjnym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2,95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2,26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Odsetek osób bezrobotnych z wykształceniem podstawowym w ogólnej liczbie bezrobotnych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30,05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23,46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Odsetek osób w wieku poprodukcyjnym w ogólnej liczbie ludności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20,94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17,42</a:t>
                      </a:r>
                      <a:endParaRPr lang="pl-PL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Liczba przestępstw i wykroczeń stwierdzonych (poza zdarzeniami drogowymi i przestępstwami gospodarczymi) w tym czyny karalne nieletnich na 1000 mieszkańców obszaru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3,08</a:t>
                      </a:r>
                      <a:endParaRPr lang="pl-PL" sz="2400" b="1" u="non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3,91</a:t>
                      </a:r>
                      <a:endParaRPr lang="pl-PL" sz="2400" b="1" u="non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7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0" y="1814513"/>
          <a:ext cx="9144000" cy="427472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6678030"/>
                <a:gridCol w="1271277"/>
                <a:gridCol w="1194693"/>
              </a:tblGrid>
              <a:tr h="794362">
                <a:tc>
                  <a:txBody>
                    <a:bodyPr/>
                    <a:lstStyle/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WSKAŹNIK</a:t>
                      </a:r>
                      <a:endParaRPr lang="pl-PL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OBSZAR</a:t>
                      </a:r>
                    </a:p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pl-PL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IŁAWA</a:t>
                      </a:r>
                      <a:endParaRPr lang="pl-PL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Liczba przestępstw popełnionych przez osoby nieletnie na 1 tys. osób nieletnich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3,77</a:t>
                      </a:r>
                      <a:endParaRPr lang="pl-PL" sz="2400" b="1" u="non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36,05</a:t>
                      </a:r>
                      <a:endParaRPr lang="pl-PL" sz="2400" b="1" u="none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Liczba zarejestrowanych podmiotów gospodarki narodowej na 100 osób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4,57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5,46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 </a:t>
                      </a:r>
                      <a:r>
                        <a:rPr kumimoji="0" lang="pl-PL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Udział budynków</a:t>
                      </a:r>
                      <a:r>
                        <a:rPr kumimoji="0" lang="pl-PL" sz="240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mieszkalnych wybudowanych przed rokiem 1989 w ogólnej liczbie budynków mieszkalnych</a:t>
                      </a:r>
                      <a:endParaRPr kumimoji="0" lang="pl-PL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87,72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74,03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94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 Frekwencja w wyborach parlamentarnych 25.10.2015 r.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44,81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u="non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49,43</a:t>
                      </a:r>
                      <a:endParaRPr lang="pl-PL" sz="2400" b="1" u="non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7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POWIERZCHNIA OBSZARU B:</a:t>
            </a:r>
          </a:p>
          <a:p>
            <a:pPr algn="ctr"/>
            <a:r>
              <a:rPr lang="pl-PL" sz="3200" b="1" dirty="0" smtClean="0">
                <a:latin typeface="Times New Roman" pitchFamily="18" charset="0"/>
                <a:cs typeface="Times New Roman" pitchFamily="18" charset="0"/>
              </a:rPr>
              <a:t>3,85%</a:t>
            </a: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całkowitej powierzchni miasta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pl-PL" sz="3200" dirty="0" smtClean="0">
                <a:latin typeface="Times New Roman" pitchFamily="18" charset="0"/>
                <a:cs typeface="Times New Roman" pitchFamily="18" charset="0"/>
              </a:rPr>
              <a:t>84,14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ha)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LICZBA MIESZKAŃCÓW NA OBSZARZE B:</a:t>
            </a:r>
          </a:p>
          <a:p>
            <a:pPr algn="ctr"/>
            <a:r>
              <a:rPr lang="pl-PL" sz="3200" b="1" dirty="0" smtClean="0">
                <a:latin typeface="Times New Roman" pitchFamily="18" charset="0"/>
                <a:cs typeface="Times New Roman" pitchFamily="18" charset="0"/>
              </a:rPr>
              <a:t>17,47%</a:t>
            </a: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ogólnej liczby mieszkańców miasta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pl-PL" sz="3200" dirty="0" smtClean="0">
                <a:latin typeface="Times New Roman" pitchFamily="18" charset="0"/>
                <a:cs typeface="Times New Roman" pitchFamily="18" charset="0"/>
              </a:rPr>
              <a:t>5 845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os.) </a:t>
            </a:r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POWIERZCHNIA OBSZARÓW A+ B: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2,25% + 3,85%</a:t>
            </a: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  = </a:t>
            </a:r>
            <a:r>
              <a:rPr lang="pl-PL" sz="3000" b="1" u="sng" dirty="0" smtClean="0">
                <a:latin typeface="Times New Roman" pitchFamily="18" charset="0"/>
                <a:cs typeface="Times New Roman" pitchFamily="18" charset="0"/>
              </a:rPr>
              <a:t>6,1 %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całkowitej powierzchni miasta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(49,23 ha + 84,14 ha = 133,37 ha)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LICZBA MIESZKAŃCÓW NA OBSZARACH A + B: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14,75% + 17,47%  </a:t>
            </a: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pl-PL" sz="3000" b="1" u="sng" dirty="0" smtClean="0">
                <a:latin typeface="Times New Roman" pitchFamily="18" charset="0"/>
                <a:cs typeface="Times New Roman" pitchFamily="18" charset="0"/>
              </a:rPr>
              <a:t>32,22 %</a:t>
            </a: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ogólnej liczby mieszkańców miasta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(4 936 os. + 5 845 os. = 10 781 os.) </a:t>
            </a:r>
          </a:p>
          <a:p>
            <a:pPr algn="ctr"/>
            <a:endParaRPr lang="pl-PL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ZREALIZOWANE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PROJEKTY REWITALIZACYJNE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Budowa boiska sportowego wraz z drogą dojazdową  </a:t>
            </a:r>
          </a:p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przy ul. Sienkiewicza w Iławie</a:t>
            </a:r>
            <a:endParaRPr lang="pl-PL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Budżet zadania ogółem 3.087 000 zł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Współfinansowanie EFRR – 1.966 000 zł</a:t>
            </a: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Cel i uzasadnienie - przywrócenie obszarom rewitalizowanym możliwości sprawnego działania poprzez przywrócenie i umieszczenie nowych funkcji,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a przede wszystkim aktywizację przestrzeni i jej jakościową zmianę.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150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151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DSC033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9722" y="1836634"/>
            <a:ext cx="6699666" cy="5021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2531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2534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Symbol zastępczy zawartości 18" descr="DSC041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093788" y="1828800"/>
            <a:ext cx="6705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Zagospodarowanie terenu przy </a:t>
            </a:r>
          </a:p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Gimnazjum nr 2 w Iławie</a:t>
            </a:r>
          </a:p>
          <a:p>
            <a:pPr algn="ctr"/>
            <a:endParaRPr lang="pl-PL" sz="3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Budżet zadania ogółem 2.119 000 zł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Współfinansowanie EFRR – 1.480 000 zł</a:t>
            </a:r>
          </a:p>
          <a:p>
            <a:pPr algn="ctr"/>
            <a:endParaRPr lang="pl-PL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330200" y="658813"/>
            <a:ext cx="8528050" cy="5037137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endParaRPr lang="fr-FR" sz="3200" b="1" dirty="0">
              <a:latin typeface="Verdana" pitchFamily="34" charset="0"/>
            </a:endParaRPr>
          </a:p>
        </p:txBody>
      </p:sp>
      <p:sp>
        <p:nvSpPr>
          <p:cNvPr id="2" name="Titre 1"/>
          <p:cNvSpPr txBox="1">
            <a:spLocks/>
          </p:cNvSpPr>
          <p:nvPr/>
        </p:nvSpPr>
        <p:spPr>
          <a:xfrm>
            <a:off x="7799388" y="6235700"/>
            <a:ext cx="1058862" cy="42068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eaLnBrk="1" hangingPunct="1">
              <a:defRPr/>
            </a:pPr>
            <a:endParaRPr lang="fr-FR" dirty="0">
              <a:latin typeface="Verdana" pitchFamily="34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16389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Prostokąt 9"/>
          <p:cNvSpPr>
            <a:spLocks noChangeArrowheads="1"/>
          </p:cNvSpPr>
          <p:nvPr/>
        </p:nvSpPr>
        <p:spPr bwMode="auto">
          <a:xfrm>
            <a:off x="0" y="1813810"/>
            <a:ext cx="885825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2800" dirty="0">
                <a:latin typeface="Times New Roman" pitchFamily="18" charset="0"/>
                <a:cs typeface="Times New Roman" pitchFamily="18" charset="0"/>
              </a:rPr>
              <a:t>4 listopada 2013 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r.</a:t>
            </a: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podpisanie umowy </a:t>
            </a:r>
            <a:r>
              <a:rPr lang="pl-PL" sz="2800" dirty="0">
                <a:latin typeface="Times New Roman" pitchFamily="18" charset="0"/>
                <a:cs typeface="Times New Roman" pitchFamily="18" charset="0"/>
              </a:rPr>
              <a:t>partnerstwa w sprawie utworzenia Ostródzko - Iławskiego Obszaru 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Funkcjonalnego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2 gminy miejskie: Ostróda i Iława,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2 gminy miejsko-wiejskie: Miłomłyn i Morąg,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2 gminy wiejskie: Ostróda i Iława.</a:t>
            </a:r>
          </a:p>
          <a:p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Partnerem OIOF jest ponadto Powiat Ostródzki. </a:t>
            </a:r>
          </a:p>
          <a:p>
            <a:endParaRPr lang="pl-PL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Zakres terytorialny obszaru zachowuje ciągłość przestrzenną i łączy ze sobą dwie części dwóch powiatów:</a:t>
            </a: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iławskiego i ostródzkiego</a:t>
            </a:r>
          </a:p>
          <a:p>
            <a:pPr algn="ctr"/>
            <a:endParaRPr lang="pl-PL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3555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3558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az 8" descr="DSC046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755" y="1768839"/>
            <a:ext cx="6475751" cy="48568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4579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4582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az 8" descr="DSC046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5575" y="2097241"/>
            <a:ext cx="6095999" cy="4572000"/>
          </a:xfrm>
          <a:prstGeom prst="rect">
            <a:avLst/>
          </a:prstGeom>
        </p:spPr>
      </p:pic>
      <p:pic>
        <p:nvPicPr>
          <p:cNvPr id="10" name="Obraz 9" descr="DSC046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14942" y="1856668"/>
            <a:ext cx="3571868" cy="26789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7651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7654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7655" name="pole tekstowe 6"/>
          <p:cNvSpPr txBox="1">
            <a:spLocks noChangeArrowheads="1"/>
          </p:cNvSpPr>
          <p:nvPr/>
        </p:nvSpPr>
        <p:spPr bwMode="auto">
          <a:xfrm>
            <a:off x="460376" y="1753849"/>
            <a:ext cx="8368832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PROJEKTY KOMPLEMENTARNE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RPO W i M 2007-2013</a:t>
            </a:r>
          </a:p>
          <a:p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Oś 1 Przedsiębiorczość</a:t>
            </a:r>
          </a:p>
          <a:p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Oś 2 Turystyka;</a:t>
            </a:r>
          </a:p>
          <a:p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Oś 5 Infrastruktura transportowa regionalna </a:t>
            </a:r>
            <a:br>
              <a:rPr lang="pl-PL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        i lokalna</a:t>
            </a:r>
          </a:p>
          <a:p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Oś 6 Środowisko Przyrodnicze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7651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7654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7655" name="pole tekstowe 6"/>
          <p:cNvSpPr txBox="1">
            <a:spLocks noChangeArrowheads="1"/>
          </p:cNvSpPr>
          <p:nvPr/>
        </p:nvSpPr>
        <p:spPr bwMode="auto">
          <a:xfrm>
            <a:off x="460376" y="1753849"/>
            <a:ext cx="8368832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„Zagospodarowanie turystyczne brzegów rzeki Iławki i jez. Jeziorak”</a:t>
            </a:r>
          </a:p>
          <a:p>
            <a:pPr algn="ctr"/>
            <a:endParaRPr lang="pl-PL" sz="3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Budżet zadania ogółem ok. 14 </a:t>
            </a:r>
            <a:r>
              <a:rPr lang="pl-PL" sz="3000" dirty="0" err="1" smtClean="0">
                <a:latin typeface="Times New Roman" pitchFamily="18" charset="0"/>
                <a:cs typeface="Times New Roman" pitchFamily="18" charset="0"/>
              </a:rPr>
              <a:t>mln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. zł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Dofinansowanie z EFRR ponad 11 </a:t>
            </a:r>
            <a:r>
              <a:rPr lang="pl-PL" sz="3000" dirty="0" err="1" smtClean="0">
                <a:latin typeface="Times New Roman" pitchFamily="18" charset="0"/>
                <a:cs typeface="Times New Roman" pitchFamily="18" charset="0"/>
              </a:rPr>
              <a:t>mln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. zł</a:t>
            </a: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8675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8678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782491"/>
            <a:ext cx="8177581" cy="5075509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9699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115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9702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1843790"/>
            <a:ext cx="8037122" cy="501421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072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0726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1962150"/>
            <a:ext cx="7775575" cy="48958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174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175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725144"/>
            <a:ext cx="7920038" cy="489585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7651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7654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27655" name="pole tekstowe 6"/>
          <p:cNvSpPr txBox="1">
            <a:spLocks noChangeArrowheads="1"/>
          </p:cNvSpPr>
          <p:nvPr/>
        </p:nvSpPr>
        <p:spPr bwMode="auto">
          <a:xfrm>
            <a:off x="460376" y="1753849"/>
            <a:ext cx="8368832" cy="3847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„Budowa obwodnicy północnej w Iławie”</a:t>
            </a:r>
          </a:p>
          <a:p>
            <a:pPr algn="ctr"/>
            <a:endParaRPr lang="pl-PL" sz="3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Budżet zadania ogółem  35.989 000 zł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Współfinansowanie EFRR – 27.700 000 zł</a:t>
            </a: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2771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2774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693889"/>
            <a:ext cx="8126811" cy="516411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Rewitalizacja – to kompleksowy proces wyprowadzania </a:t>
            </a: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ze stanu kryzysowego obszarów zdegradowanych </a:t>
            </a: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poprzez działania całościowe</a:t>
            </a: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(powiązane wzajemnie przedsięwzięcia obejmujące kwestie społeczne oraz gospodarcze lub przestrzenno-funkcjonalne lub techniczne lub środowiskowe),</a:t>
            </a: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integrujące interwencję na rzecz społeczności lokalnej, przestrzeni i lokalnej gospodarki,</a:t>
            </a: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skoncentrowane terytorialnie i prowadzone w sposób zaplanowany oraz zintegrowany </a:t>
            </a: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poprzez programy rewitalizacji</a:t>
            </a:r>
            <a:r>
              <a:rPr lang="pl-PL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pl-PL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3795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3798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1748455"/>
            <a:ext cx="7997825" cy="5109545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55575" y="1873770"/>
            <a:ext cx="873359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Budowa ekologicznej mini przystani żeglarskiej nad Jeziorem Jeziorak w Iławie</a:t>
            </a:r>
          </a:p>
          <a:p>
            <a:pPr algn="ctr"/>
            <a:endParaRPr lang="pl-PL" sz="3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Budżet zadania ogółem 4.063 000 zł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Współfinansowanie EFRR – 1.925 000 zł</a:t>
            </a:r>
          </a:p>
          <a:p>
            <a:pPr algn="ctr"/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7891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7894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az 8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9390" y="1710630"/>
            <a:ext cx="6863158" cy="51473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az 8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3919" y="1678898"/>
            <a:ext cx="6905469" cy="51791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7891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7894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az 8" descr="5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6600" y="1663908"/>
            <a:ext cx="7811915" cy="51940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7891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7894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 descr="3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19159" y="1618808"/>
            <a:ext cx="6985589" cy="5239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43011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3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REWITALIZACJA </a:t>
            </a: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BUDYNKU DWORCA W OSTRÓDZIE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44035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Projekt laureatem ósmej edycji konkursu:</a:t>
            </a: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Polska Pięknieje – 7 cudów Funduszy Europejskich</a:t>
            </a: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w kategorii REWITALIZACJA</a:t>
            </a:r>
          </a:p>
          <a:p>
            <a:pPr algn="ctr"/>
            <a:endParaRPr lang="pl-PL" sz="3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195 zgłoszonych projektów</a:t>
            </a: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60 projektów w kategorii rewitalizacja</a:t>
            </a: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21 projektów nominowanych w 7 kategoriach</a:t>
            </a:r>
          </a:p>
          <a:p>
            <a:pPr algn="ctr"/>
            <a:endParaRPr lang="pl-PL" sz="3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45059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l-PL" sz="30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W budynku dworca działalność </a:t>
            </a: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kulturalną i edukacyjną prowadzi </a:t>
            </a: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Stowarzyszenie Inicjatyw Możliwych „Rzecz Jasna”, mieści się tam świetlica artystyczna dla dzieci</a:t>
            </a: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i młodzieży i Klub Plastyka Amatora. </a:t>
            </a: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Działa tez Lokalne Młodzieżowe Centrum Kariery </a:t>
            </a: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oraz Zakład Aktywności Zawodowej </a:t>
            </a:r>
          </a:p>
          <a:p>
            <a:pPr algn="ctr"/>
            <a:r>
              <a:rPr lang="pl-PL" sz="3000">
                <a:latin typeface="Times New Roman" pitchFamily="18" charset="0"/>
                <a:cs typeface="Times New Roman" pitchFamily="18" charset="0"/>
              </a:rPr>
              <a:t>dla osób niepełnosprawnych. </a:t>
            </a:r>
            <a:br>
              <a:rPr lang="pl-PL" sz="3000">
                <a:latin typeface="Times New Roman" pitchFamily="18" charset="0"/>
                <a:cs typeface="Times New Roman" pitchFamily="18" charset="0"/>
              </a:rPr>
            </a:br>
            <a:r>
              <a:rPr lang="pl-PL" sz="300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3000">
                <a:latin typeface="Times New Roman" pitchFamily="18" charset="0"/>
                <a:cs typeface="Times New Roman" pitchFamily="18" charset="0"/>
              </a:rPr>
            </a:br>
            <a:endParaRPr lang="pl-PL" sz="300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460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115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6086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46087" name="Obraz 9" descr="DSCF708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33338"/>
            <a:ext cx="9190038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Rewitalizacja zakłada optymalne wykorzystanie specyficznych uwarunkowań danego obszaru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oraz wzmacnianie jego lokalnych potencjałów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(w tym także kulturowych) i jest procesem wieloletnim, prowadzonym przez interesariuszy tego procesu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(m.in. przedsiębiorców, organizacje pozarządowe, właścicieli nieruchomości, organy władzy publicznej, etc.), w tym przede wszystkim we współpracy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z lokalną społecznością. </a:t>
            </a:r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4710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115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711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47111" name="Obraz 6" descr="DSCF709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48131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115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8134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48135" name="Obraz 6" descr="DSCF709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42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49155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115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9158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49159" name="Obraz 6" descr="DSC_015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5288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50179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115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50182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50183" name="Obraz 6" descr="DSC_017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5120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115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5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51206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51207" name="Obraz 6" descr="DSC_0179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81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55575" y="1873770"/>
            <a:ext cx="873359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INWESTYCJE PLANOWANE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DO REALIZACJI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W RAMACH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LOKALNEGO PROGRAMU REWITALIZACJI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DLA MIASTA IŁAWA</a:t>
            </a: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55575" y="1873770"/>
            <a:ext cx="873359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REWITALIZACJA OSIEDLA PRZY ULICY JASIELSKIEJ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200" dirty="0" smtClean="0"/>
              <a:t>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jest ono otoczone murem więziennym 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zły stan techniczny obiektów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nieuporządkowana przestrzeń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bardzo niebezpieczny wjazd na osiedle</a:t>
            </a: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55575" y="1873770"/>
            <a:ext cx="87335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PLANOWANE DZIAŁANIA INFRASTRUKTURALNE:</a:t>
            </a:r>
          </a:p>
          <a:p>
            <a:pPr algn="ctr">
              <a:buClr>
                <a:srgbClr val="FF0000"/>
              </a:buClr>
            </a:pPr>
            <a:endParaRPr lang="pl-PL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Skomunikowanie osiedla poprzez budowę drogi łączącej </a:t>
            </a:r>
          </a:p>
          <a:p>
            <a:pPr algn="ctr">
              <a:buClr>
                <a:srgbClr val="FF0000"/>
              </a:buClr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ul. Gdańską z ul. Wiejską</a:t>
            </a:r>
          </a:p>
          <a:p>
            <a:pPr algn="ctr">
              <a:buClr>
                <a:srgbClr val="FF0000"/>
              </a:buClr>
            </a:pPr>
            <a:endParaRPr lang="pl-PL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</a:pPr>
            <a:r>
              <a:rPr lang="pl-PL" sz="2400" i="1" dirty="0" smtClean="0">
                <a:latin typeface="Times New Roman" pitchFamily="18" charset="0"/>
                <a:cs typeface="Times New Roman" pitchFamily="18" charset="0"/>
              </a:rPr>
              <a:t>9 września 2015 r. Miasto podpisało umowę na wykonanie dokumentacji projektowej. Termin wykonania upływa 29.02.2016 r.  </a:t>
            </a:r>
          </a:p>
          <a:p>
            <a:pPr algn="ctr">
              <a:buClr>
                <a:srgbClr val="FF0000"/>
              </a:buClr>
            </a:pPr>
            <a:endParaRPr lang="pl-PL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W ramach dokumentacji przewiduje się </a:t>
            </a:r>
          </a:p>
          <a:p>
            <a:pPr algn="ctr">
              <a:buClr>
                <a:srgbClr val="FF0000"/>
              </a:buClr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rozbiórkę niektórych budynków po dawnych halach produkcyjnych oraz adaptację części obiektów na potrzeby działalności podmiotów ekonomii społecznej.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3000" dirty="0" smtClean="0">
                <a:latin typeface="Times New Roman" pitchFamily="18" charset="0"/>
                <a:cs typeface="Times New Roman" pitchFamily="18" charset="0"/>
              </a:rPr>
            </a:br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 descr="Pogłądowe zdjęcia 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09" y="51916"/>
            <a:ext cx="9002382" cy="6754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 descr="Pogłądowe zdjęcia 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09" y="51916"/>
            <a:ext cx="9002382" cy="6754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Działania służące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wspieraniu procesów rewitalizacji </a:t>
            </a:r>
          </a:p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prowadzone są w sposób spójny: wewnętrznie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(poszczególne działania pomiędzy sobą) 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oraz </a:t>
            </a: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zewnętrznie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(z lokalnymi politykami sektorowymi, np. transportową, energetyczną, celami i kierunkami wynikającymi z dokumentów strategicznych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i planistycznych).</a:t>
            </a:r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7891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7894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6" descr="Pogłądowe zdjęcia 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09" y="51916"/>
            <a:ext cx="9002382" cy="6754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55574" y="1873770"/>
            <a:ext cx="8988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Kompleks rekreacyjno-sportowy przy ul. Sienkiewicza w Iławie </a:t>
            </a:r>
            <a:endParaRPr lang="pl-PL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az 8" descr="Pogłądowe zdjęcia 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09" y="51916"/>
            <a:ext cx="9002382" cy="6754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55574" y="1873770"/>
            <a:ext cx="8988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Kompleks rekreacyjno-sportowy przy ul. Sienkiewicza w Iławie </a:t>
            </a:r>
            <a:endParaRPr lang="pl-PL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az 8" descr="Pogłądowe zdjęcia 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09" y="51916"/>
            <a:ext cx="9002382" cy="6754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55574" y="1873770"/>
            <a:ext cx="898842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2800" b="1" dirty="0" smtClean="0">
                <a:latin typeface="Times New Roman" pitchFamily="18" charset="0"/>
                <a:cs typeface="Times New Roman" pitchFamily="18" charset="0"/>
              </a:rPr>
              <a:t>Zaprojektowanie i budowa kompleksu rekreacyjno-sportowego przy ul. Sienkiewicza w Iławie </a:t>
            </a:r>
          </a:p>
          <a:p>
            <a:endParaRPr lang="pl-PL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Na terenie obecnego Stadionu Miejskiego i Lasu Miejskiego w rejonie pomiędzy ul. Sienkiewicza, ul. Biskupską oraz ul. Stacyjną</a:t>
            </a:r>
          </a:p>
          <a:p>
            <a:endParaRPr lang="pl-PL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-PL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55574" y="1873770"/>
            <a:ext cx="898842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Obecny stan infrastruktury objętej projektem </a:t>
            </a:r>
            <a:r>
              <a:rPr lang="pl-PL" sz="2800" b="1" dirty="0" smtClean="0">
                <a:latin typeface="Times New Roman" pitchFamily="18" charset="0"/>
                <a:cs typeface="Times New Roman" pitchFamily="18" charset="0"/>
              </a:rPr>
              <a:t>utrudnia zaspokojenie potrzeb 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turystów i mieszkańców </a:t>
            </a: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w zakresie czynnego udziału w sporcie oraz korzystania </a:t>
            </a: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z funkcji rekreacyjnych tego terenu. </a:t>
            </a: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Dzięki swemu położeniu w bezpośredniej bliskości terenów rekreacyjnych </a:t>
            </a:r>
            <a:r>
              <a:rPr lang="pl-PL" sz="2800" b="1" dirty="0" smtClean="0">
                <a:latin typeface="Times New Roman" pitchFamily="18" charset="0"/>
                <a:cs typeface="Times New Roman" pitchFamily="18" charset="0"/>
              </a:rPr>
              <a:t>stanowi on obszar o wyjątkowym potencjale turystycznym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, którego wykorzystanie w pełni wymaga</a:t>
            </a: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inwestycji w modernizację i budowę nowej infrastruktury sportowo-rekreacyjnej. </a:t>
            </a:r>
          </a:p>
          <a:p>
            <a:endParaRPr lang="pl-PL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-PL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55574" y="1873770"/>
            <a:ext cx="8988425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PLANOWANY ZAKRES PROJEKTU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 smtClean="0"/>
              <a:t> 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boisko treningowe z instalacją oświetlenia, nawadniania i drenażu,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lodowisko sezonowe kryte, pełnowymiarowe, wykonane na płycie betonowej, zadaszone halą namiotową całoroczną o pow. 2880m2, wraz z budynkiem zaplecza techniczno-magazynowego oraz ze </a:t>
            </a:r>
            <a:r>
              <a:rPr lang="pl-PL" sz="2800" dirty="0" err="1" smtClean="0">
                <a:latin typeface="Times New Roman" pitchFamily="18" charset="0"/>
                <a:cs typeface="Times New Roman" pitchFamily="18" charset="0"/>
              </a:rPr>
              <a:t>skate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parkiem na płycie lodowiska ustawianym poza okresem zimowym.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park linowy, 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ścianka wspinaczkowa 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siłownia zewnętrzna</a:t>
            </a:r>
          </a:p>
          <a:p>
            <a:endParaRPr lang="pl-PL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l-PL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55574" y="1873770"/>
            <a:ext cx="898842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 smtClean="0">
                <a:latin typeface="Times New Roman" pitchFamily="18" charset="0"/>
                <a:cs typeface="Times New Roman" pitchFamily="18" charset="0"/>
              </a:rPr>
              <a:t>Ochrona i efektywne wykorzystanie potencjału rzeki </a:t>
            </a:r>
          </a:p>
          <a:p>
            <a:pPr algn="ctr"/>
            <a:r>
              <a:rPr lang="pl-PL" sz="2800" b="1" dirty="0" smtClean="0">
                <a:latin typeface="Times New Roman" pitchFamily="18" charset="0"/>
                <a:cs typeface="Times New Roman" pitchFamily="18" charset="0"/>
              </a:rPr>
              <a:t>Iławki i trenów przybrzeżnych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pPr algn="ctr"/>
            <a:endParaRPr lang="pl-PL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FF0000"/>
              </a:buClr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zagospodarowanie przestrzeni na cele turystyczne: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tereny rekreacyjne,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punkty i tarasy widokowe, 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ścieżki dydaktyczne, 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ścieżki rowerowe,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odnowienie pomostów,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szlaki konnej wędrówki;</a:t>
            </a:r>
            <a:endParaRPr lang="pl-PL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   </a:t>
            </a:r>
            <a:endParaRPr lang="pl-PL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0" y="1663908"/>
            <a:ext cx="914399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Rzeczowy zakres inwestycji : 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badania geologiczne +dokumentacja 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oświetlenie, odwodnienie, zieleń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mała architektura (kosze; ławki) 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kładka przez rzekę</a:t>
            </a:r>
          </a:p>
          <a:p>
            <a:pPr>
              <a:buClr>
                <a:srgbClr val="FF0000"/>
              </a:buClr>
              <a:buFont typeface="+mj-lt"/>
              <a:buAutoNum type="arabicPeriod"/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   budowa ciągów turystycznych (pieszych, rowerowych, konnych) </a:t>
            </a:r>
          </a:p>
          <a:p>
            <a:pPr marL="539750">
              <a:buClr>
                <a:srgbClr val="FF0000"/>
              </a:buClr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uzbrojonych w małą architekturę, </a:t>
            </a:r>
          </a:p>
          <a:p>
            <a:pPr marL="539750">
              <a:buClr>
                <a:srgbClr val="FF0000"/>
              </a:buClr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place zabaw oraz zespoły urządzeń do ćwiczeń na zewnątrz </a:t>
            </a:r>
          </a:p>
          <a:p>
            <a:pPr marL="457200" indent="-457200">
              <a:buClr>
                <a:srgbClr val="FF0000"/>
              </a:buClr>
              <a:buFont typeface="+mj-lt"/>
              <a:buAutoNum type="arabicPeriod"/>
            </a:pPr>
            <a:endParaRPr lang="pl-PL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Clr>
                <a:srgbClr val="FF0000"/>
              </a:buClr>
            </a:pP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Będzie także kompleksowo połączona z budową dróg dojazdowych wraz z infrastrukturą do tak zorganizowanej przestrzeni publicznej.</a:t>
            </a:r>
            <a:br>
              <a:rPr lang="pl-PL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400" dirty="0" smtClean="0">
                <a:latin typeface="Times New Roman" pitchFamily="18" charset="0"/>
                <a:cs typeface="Times New Roman" pitchFamily="18" charset="0"/>
              </a:rPr>
              <a:t>    </a:t>
            </a:r>
            <a:endParaRPr lang="pl-PL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0" y="1663908"/>
            <a:ext cx="9143999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Park Tematyczny 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– uzupełnienie omówionego projektu</a:t>
            </a:r>
          </a:p>
          <a:p>
            <a:pPr algn="ctr"/>
            <a:endParaRPr lang="pl-PL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Park miałby charakter przyrodniczo-historyczny;</a:t>
            </a:r>
            <a:br>
              <a:rPr lang="pl-PL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Proponowane nazwy: "Zrozumieć świat"; "Dzieje świata". </a:t>
            </a:r>
          </a:p>
          <a:p>
            <a:pPr algn="ctr"/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pl-PL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Rozpatruje się 2 profile tego parku: 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 pokazać kamienie milowe z historii cywilizacji, </a:t>
            </a:r>
          </a:p>
          <a:p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w dziejach człowieka cywilizowanego, 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 pokazywać pewne dziedziny nauki; historii; 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przyrody, czy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 innego zakresu, 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np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. historia znaczka pocztowego; 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od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 koła do samochodu (historia transportu); 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optyki 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itp. </a:t>
            </a:r>
            <a:endParaRPr lang="pl-PL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0" y="1663908"/>
            <a:ext cx="9143999" cy="3200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pl-PL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2800" dirty="0" smtClean="0"/>
              <a:t>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Park mógłby wić się wraz z ciągiem ścieżek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 albo też 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mógłby skupiać się na ok 60ha 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zlokalizowanych przy granicach</a:t>
            </a:r>
            <a:br>
              <a:rPr lang="pl-PL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administracyjnych miasta nad rozlewiskiem rzeki. </a:t>
            </a:r>
            <a:endParaRPr lang="pl-PL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Stan kryzysowy – stan spowodowany koncentracją negatywnych zjawisk społecznych </a:t>
            </a:r>
          </a:p>
          <a:p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w szczególności: 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bezrobocia, 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ubóstwa, 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przestępczości, 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 niskiego poziomu edukacji lub kapitału społecznego, 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pl-PL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niewystarczającego poziomu uczestnictwa w życiu publicznym i kulturalnym</a:t>
            </a:r>
          </a:p>
          <a:p>
            <a:pPr algn="ctr">
              <a:buClr>
                <a:srgbClr val="FF0000"/>
              </a:buClr>
            </a:pPr>
            <a:endParaRPr lang="pl-PL" sz="1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rgbClr val="FF0000"/>
              </a:buClr>
            </a:pP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ORAZ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0" y="1663908"/>
            <a:ext cx="914399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Budynek komunalny na  100 mieszkań</a:t>
            </a:r>
          </a:p>
          <a:p>
            <a:pPr algn="ctr"/>
            <a:endParaRPr lang="pl-PL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Termomodernizacja obiektów użyteczności publicznej wraz z</a:t>
            </a:r>
            <a:br>
              <a:rPr lang="pl-PL" sz="2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zastosowaniem odnawialnych źródeł energii </a:t>
            </a:r>
          </a:p>
          <a:p>
            <a:pPr algn="ctr"/>
            <a:endParaRPr lang="pl-PL" sz="2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Zagospodarowanie terenów przydworcowych - Transport intermodalny w Iławie  </a:t>
            </a:r>
          </a:p>
          <a:p>
            <a:pPr algn="ctr"/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zmniejszenie emisji spalin / wymiana taboru autobusowego</a:t>
            </a:r>
            <a:br>
              <a:rPr lang="pl-PL" sz="2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Zakładu Komunikacji Miejskiej w Iławie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pl-PL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0" y="1663908"/>
            <a:ext cx="9143999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 Rewitalizacja i zorganizowanie przestrzeni publicznej w</a:t>
            </a:r>
            <a:br>
              <a:rPr lang="pl-PL" sz="2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reprezentacyjnych obszarach miasta nad Jez. Jeziorak w Iławie.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Tzw. 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Galeria Jazzowa -z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akres</a:t>
            </a: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 Projektu obejmuje:</a:t>
            </a:r>
            <a:br>
              <a:rPr lang="pl-PL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 1) budowa skweru 2) mała architektura 3) zieleń; </a:t>
            </a:r>
          </a:p>
          <a:p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4) komunikacja i sieci  5) rzeźby, noty, tabliczki z brązu.</a:t>
            </a:r>
            <a:br>
              <a:rPr lang="pl-PL" sz="2600" dirty="0" smtClean="0">
                <a:latin typeface="Times New Roman" pitchFamily="18" charset="0"/>
                <a:cs typeface="Times New Roman" pitchFamily="18" charset="0"/>
              </a:rPr>
            </a:br>
            <a:endParaRPr lang="pl-PL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Drugim miejscem położonym w bezpośrednim sąsiedztwie </a:t>
            </a:r>
          </a:p>
          <a:p>
            <a:pPr algn="ctr"/>
            <a:r>
              <a:rPr lang="pl-PL" sz="2600" b="1" dirty="0" smtClean="0">
                <a:latin typeface="Times New Roman" pitchFamily="18" charset="0"/>
                <a:cs typeface="Times New Roman" pitchFamily="18" charset="0"/>
              </a:rPr>
              <a:t>jeziora jest przestrzeń przy ul. Kr. Jadwigi w Iławie. </a:t>
            </a:r>
          </a:p>
          <a:p>
            <a:endParaRPr lang="pl-PL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Zakres Projektu obejmuje:</a:t>
            </a:r>
          </a:p>
          <a:p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1) budowa skweru 2) mała architektura 3) zieleń; </a:t>
            </a:r>
          </a:p>
          <a:p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4) komunikacja i sieci 5) Fontanna i jej instalacje technologiczne.</a:t>
            </a:r>
            <a:endParaRPr lang="pl-PL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0" y="1663908"/>
            <a:ext cx="9143999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 Tchnienie ducha w Gimnazjum nr 2 - adaptacja starej wieży ciśnień</a:t>
            </a:r>
            <a:br>
              <a:rPr lang="pl-PL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dla potrzeb naukowego koła o profilu fizyka-astronomia, astronautyka</a:t>
            </a:r>
          </a:p>
          <a:p>
            <a:pPr algn="ctr"/>
            <a:endParaRPr lang="pl-PL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l-PL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Rozbudowa monitoringu miejskiego </a:t>
            </a:r>
          </a:p>
          <a:p>
            <a:pPr algn="ctr"/>
            <a:endParaRPr lang="pl-PL" sz="2800" dirty="0" smtClean="0"/>
          </a:p>
          <a:p>
            <a:pPr algn="ctr"/>
            <a:r>
              <a:rPr lang="pl-PL" sz="2800" dirty="0" smtClean="0"/>
              <a:t/>
            </a:r>
            <a:br>
              <a:rPr lang="pl-PL" sz="2800" dirty="0" smtClean="0"/>
            </a:br>
            <a:endParaRPr lang="pl-PL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0" y="1663908"/>
            <a:ext cx="914399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pl-PL" sz="2800" dirty="0" smtClean="0"/>
              <a:t> </a:t>
            </a: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Rewitalizacja dawnego "Domu WETERANA"</a:t>
            </a: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(budynek ukryty w starodrzewiu,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 bez dobrej komunikacji - matecznik Młodzieżowej</a:t>
            </a:r>
            <a:br>
              <a:rPr lang="pl-PL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Orkiestry Dętej w Iławie) - z wizją zaadaptowania tego obiektu i</a:t>
            </a:r>
            <a:br>
              <a:rPr lang="pl-PL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przystosowania go do potrzeb animacji społecznych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(w ramach działalności miejskiej biblioteki publicznej 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bądź też  Iławskiego Centrum Kultury).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2800" dirty="0" smtClean="0"/>
              <a:t/>
            </a:r>
            <a:br>
              <a:rPr lang="pl-PL" sz="2800" dirty="0" smtClean="0"/>
            </a:br>
            <a:endParaRPr lang="pl-PL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0" y="1663908"/>
            <a:ext cx="9143999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pl-PL" sz="2800" dirty="0" smtClean="0"/>
              <a:t>  </a:t>
            </a:r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Wykonanie ciągu pieszego wraz </a:t>
            </a:r>
          </a:p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z zagospodarowaniem cypla na strefę </a:t>
            </a:r>
          </a:p>
          <a:p>
            <a:pPr algn="ctr"/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Małego Iławianina</a:t>
            </a:r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Cypel przy rzece Iławce; strefa dla dzieci -wyspa lemurów/pingwinów; </a:t>
            </a:r>
          </a:p>
          <a:p>
            <a:pPr algn="ctr"/>
            <a:endParaRPr lang="pl-PL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Obok usługi dla zaspokajania potrzeb dziecięcych 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na różnych płaszczyznach i etapach rozwoju </a:t>
            </a:r>
          </a:p>
          <a:p>
            <a:pPr algn="ctr"/>
            <a:r>
              <a:rPr lang="pl-PL" sz="3000" dirty="0" smtClean="0">
                <a:latin typeface="Times New Roman" pitchFamily="18" charset="0"/>
                <a:cs typeface="Times New Roman" pitchFamily="18" charset="0"/>
              </a:rPr>
              <a:t>związanych ze zdrowiem</a:t>
            </a:r>
            <a:br>
              <a:rPr lang="pl-PL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l-PL" sz="2800" dirty="0" smtClean="0"/>
              <a:t/>
            </a:r>
            <a:br>
              <a:rPr lang="pl-PL" sz="2800" dirty="0" smtClean="0"/>
            </a:br>
            <a:endParaRPr lang="pl-PL" sz="2800" dirty="0" smtClean="0"/>
          </a:p>
          <a:p>
            <a:pPr algn="ctr"/>
            <a:r>
              <a:rPr lang="pl-PL" sz="2800" dirty="0" smtClean="0"/>
              <a:t/>
            </a:r>
            <a:br>
              <a:rPr lang="pl-PL" sz="2800" dirty="0" smtClean="0"/>
            </a:br>
            <a:endParaRPr lang="pl-PL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36867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9" name="AutoShape 6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6870" name="AutoShape 8" descr="https://poczta.domena.pl/?_task=mail&amp;_action=get&amp;_mbox=INBOX&amp;_uid=4447&amp;_part=2&amp;_extwin=1&amp;_mimewarning=1&amp;_embed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0" y="1663908"/>
            <a:ext cx="914399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dirty="0" smtClean="0"/>
              <a:t/>
            </a:r>
            <a:br>
              <a:rPr lang="pl-PL" sz="2800" dirty="0" smtClean="0"/>
            </a:br>
            <a:endParaRPr lang="pl-PL" sz="2800" dirty="0" smtClean="0"/>
          </a:p>
          <a:p>
            <a:pPr algn="ctr"/>
            <a:r>
              <a:rPr lang="pl-PL" sz="2800" dirty="0" smtClean="0"/>
              <a:t/>
            </a:r>
            <a:br>
              <a:rPr lang="pl-PL" sz="2800" dirty="0" smtClean="0"/>
            </a:br>
            <a:endParaRPr lang="pl-PL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az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32075" y="2358869"/>
            <a:ext cx="3313113" cy="310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pole tekstowe 9"/>
          <p:cNvSpPr txBox="1"/>
          <p:nvPr/>
        </p:nvSpPr>
        <p:spPr>
          <a:xfrm>
            <a:off x="1212489" y="5657671"/>
            <a:ext cx="614142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altLang="pl-PL" sz="2400" b="1" dirty="0" smtClean="0">
                <a:latin typeface="Times New Roman" pitchFamily="18" charset="0"/>
                <a:cs typeface="Times New Roman" pitchFamily="18" charset="0"/>
              </a:rPr>
              <a:t>ul. F. Ratajczaka 26/3, 61-813 Poznań</a:t>
            </a:r>
          </a:p>
          <a:p>
            <a:pPr algn="ctr"/>
            <a:r>
              <a:rPr lang="pl-PL" altLang="pl-PL" sz="2400" b="1" dirty="0" smtClean="0">
                <a:latin typeface="Times New Roman" pitchFamily="18" charset="0"/>
                <a:cs typeface="Times New Roman" pitchFamily="18" charset="0"/>
              </a:rPr>
              <a:t>tel.: 61/855 86 35, 855 86 59, fax: 61/624 23 80</a:t>
            </a:r>
          </a:p>
          <a:p>
            <a:pPr algn="ctr"/>
            <a:r>
              <a:rPr lang="pl-PL" altLang="pl-PL" sz="2400" b="1" dirty="0" smtClean="0">
                <a:latin typeface="Times New Roman" pitchFamily="18" charset="0"/>
                <a:cs typeface="Times New Roman" pitchFamily="18" charset="0"/>
              </a:rPr>
              <a:t>biuro@atrium-grupa.eu</a:t>
            </a:r>
          </a:p>
          <a:p>
            <a:endParaRPr lang="pl-PL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2067306" y="1663908"/>
            <a:ext cx="493474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3000" b="1" dirty="0" smtClean="0">
                <a:latin typeface="Times New Roman" pitchFamily="18" charset="0"/>
                <a:cs typeface="Times New Roman" pitchFamily="18" charset="0"/>
              </a:rPr>
              <a:t>DZIĘKUJEMY ZA UWAGĘ</a:t>
            </a:r>
            <a:endParaRPr lang="pl-PL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736600" y="385763"/>
            <a:ext cx="2520950" cy="10144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l-PL"/>
          </a:p>
        </p:txBody>
      </p:sp>
      <p:pic>
        <p:nvPicPr>
          <p:cNvPr id="20483" name="Obraz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5188" y="123825"/>
            <a:ext cx="1854200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Prostokąt 4"/>
          <p:cNvSpPr>
            <a:spLocks noChangeArrowheads="1"/>
          </p:cNvSpPr>
          <p:nvPr/>
        </p:nvSpPr>
        <p:spPr bwMode="auto">
          <a:xfrm>
            <a:off x="344488" y="1814513"/>
            <a:ext cx="8799512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>
              <a:buClr>
                <a:srgbClr val="FF0000"/>
              </a:buClr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współwystępujących z negatywnymi zjawiskami </a:t>
            </a:r>
          </a:p>
          <a:p>
            <a:pPr marL="457200" indent="-457200" algn="ctr">
              <a:buClr>
                <a:srgbClr val="FF0000"/>
              </a:buClr>
            </a:pP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w co najmniej jednej z następujących czterech sfer: </a:t>
            </a:r>
          </a:p>
          <a:p>
            <a:pPr marL="457200" indent="-457200">
              <a:buClr>
                <a:srgbClr val="FF0000"/>
              </a:buClr>
              <a:buFont typeface="+mj-lt"/>
              <a:buAutoNum type="alphaLcParenR"/>
            </a:pPr>
            <a:endParaRPr lang="pl-PL" sz="28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Clr>
                <a:srgbClr val="FF0000"/>
              </a:buClr>
              <a:buFont typeface="+mj-lt"/>
              <a:buAutoNum type="alphaLcParenR"/>
            </a:pPr>
            <a:r>
              <a:rPr lang="pl-PL" sz="2800" b="1" dirty="0" smtClean="0">
                <a:latin typeface="Times New Roman" pitchFamily="18" charset="0"/>
                <a:cs typeface="Times New Roman" pitchFamily="18" charset="0"/>
              </a:rPr>
              <a:t>gospodarczej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(w szczególności w zakresie niskiego stopnia przedsiębiorczości, słabej kondycji lokalnych przedsiębiorstw),  </a:t>
            </a:r>
          </a:p>
          <a:p>
            <a:pPr marL="457200" indent="-457200">
              <a:buClr>
                <a:srgbClr val="FF0000"/>
              </a:buClr>
              <a:buFont typeface="+mj-lt"/>
              <a:buAutoNum type="alphaLcParenR"/>
            </a:pPr>
            <a:r>
              <a:rPr lang="pl-PL" sz="2800" b="1" dirty="0" smtClean="0">
                <a:latin typeface="Times New Roman" pitchFamily="18" charset="0"/>
                <a:cs typeface="Times New Roman" pitchFamily="18" charset="0"/>
              </a:rPr>
              <a:t>środowiskowej</a:t>
            </a:r>
            <a:r>
              <a:rPr lang="pl-PL" sz="2800" dirty="0" smtClean="0">
                <a:latin typeface="Times New Roman" pitchFamily="18" charset="0"/>
                <a:cs typeface="Times New Roman" pitchFamily="18" charset="0"/>
              </a:rPr>
              <a:t> (w szczególności w zakresie przekroczenia standardów jakości środowiska, obecności odpadów stwarzających zagrożenie dla życia, zdrowia, ludzi bądź stanu środowiska),  </a:t>
            </a:r>
          </a:p>
          <a:p>
            <a:pPr algn="ctr"/>
            <a:endParaRPr lang="pl-PL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19088"/>
            <a:ext cx="9525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nception personnalisé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E545699BA070F4F99108B05BA0BA6D6" ma:contentTypeVersion="1" ma:contentTypeDescription="Utwórz nowy dokument." ma:contentTypeScope="" ma:versionID="c9deea718fe45e3278421a21916974e8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1e05537039493e50decd21a089f25cde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Planowana data rozpoczęcia" ma:internalName="PublishingStartDate">
      <xsd:simpleType>
        <xsd:restriction base="dms:Unknown"/>
      </xsd:simpleType>
    </xsd:element>
    <xsd:element name="PublishingExpirationDate" ma:index="9" nillable="true" ma:displayName="Planowana data zakończenia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 ma:readOnly="true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BBAAE076-065C-4F9F-9774-A2E6A0605874}">
  <ds:schemaRefs>
    <ds:schemaRef ds:uri="http://schemas.microsoft.com/office/2006/metadata/propertie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BE57A1D3-EBEA-4F77-97FB-FA25F8EB88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773</TotalTime>
  <Words>1847</Words>
  <Application>Microsoft Office PowerPoint</Application>
  <PresentationFormat>Pokaz na ekranie (4:3)</PresentationFormat>
  <Paragraphs>441</Paragraphs>
  <Slides>85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2</vt:i4>
      </vt:variant>
      <vt:variant>
        <vt:lpstr>Tytuły slajdów</vt:lpstr>
      </vt:variant>
      <vt:variant>
        <vt:i4>85</vt:i4>
      </vt:variant>
    </vt:vector>
  </HeadingPairs>
  <TitlesOfParts>
    <vt:vector size="87" baseType="lpstr">
      <vt:lpstr>Conception personnalisée</vt:lpstr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Slajd 28</vt:lpstr>
      <vt:lpstr>Slajd 29</vt:lpstr>
      <vt:lpstr>Slajd 30</vt:lpstr>
      <vt:lpstr>Slajd 31</vt:lpstr>
      <vt:lpstr>Slajd 32</vt:lpstr>
      <vt:lpstr>Slajd 33</vt:lpstr>
      <vt:lpstr>Slajd 34</vt:lpstr>
      <vt:lpstr>Slajd 35</vt:lpstr>
      <vt:lpstr>Slajd 36</vt:lpstr>
      <vt:lpstr>Slajd 37</vt:lpstr>
      <vt:lpstr>Slajd 38</vt:lpstr>
      <vt:lpstr>Slajd 39</vt:lpstr>
      <vt:lpstr>Slajd 40</vt:lpstr>
      <vt:lpstr>Slajd 41</vt:lpstr>
      <vt:lpstr>Slajd 42</vt:lpstr>
      <vt:lpstr>Slajd 43</vt:lpstr>
      <vt:lpstr>Slajd 44</vt:lpstr>
      <vt:lpstr>Slajd 45</vt:lpstr>
      <vt:lpstr>Slajd 46</vt:lpstr>
      <vt:lpstr>Slajd 47</vt:lpstr>
      <vt:lpstr>Slajd 48</vt:lpstr>
      <vt:lpstr>Slajd 49</vt:lpstr>
      <vt:lpstr>Slajd 50</vt:lpstr>
      <vt:lpstr>Slajd 51</vt:lpstr>
      <vt:lpstr>Slajd 52</vt:lpstr>
      <vt:lpstr>Slajd 53</vt:lpstr>
      <vt:lpstr>Slajd 54</vt:lpstr>
      <vt:lpstr>Slajd 55</vt:lpstr>
      <vt:lpstr>Slajd 56</vt:lpstr>
      <vt:lpstr>Slajd 57</vt:lpstr>
      <vt:lpstr>Slajd 58</vt:lpstr>
      <vt:lpstr>Slajd 59</vt:lpstr>
      <vt:lpstr>Slajd 60</vt:lpstr>
      <vt:lpstr>Slajd 61</vt:lpstr>
      <vt:lpstr>Slajd 62</vt:lpstr>
      <vt:lpstr>Slajd 63</vt:lpstr>
      <vt:lpstr>Slajd 64</vt:lpstr>
      <vt:lpstr>Slajd 65</vt:lpstr>
      <vt:lpstr>Slajd 66</vt:lpstr>
      <vt:lpstr>Slajd 67</vt:lpstr>
      <vt:lpstr>Slajd 68</vt:lpstr>
      <vt:lpstr>Slajd 69</vt:lpstr>
      <vt:lpstr>Slajd 70</vt:lpstr>
      <vt:lpstr>Slajd 71</vt:lpstr>
      <vt:lpstr>Slajd 72</vt:lpstr>
      <vt:lpstr>Slajd 73</vt:lpstr>
      <vt:lpstr>Slajd 74</vt:lpstr>
      <vt:lpstr>Slajd 75</vt:lpstr>
      <vt:lpstr>Slajd 76</vt:lpstr>
      <vt:lpstr>Slajd 77</vt:lpstr>
      <vt:lpstr>Slajd 78</vt:lpstr>
      <vt:lpstr>Slajd 79</vt:lpstr>
      <vt:lpstr>Slajd 80</vt:lpstr>
      <vt:lpstr>Slajd 81</vt:lpstr>
      <vt:lpstr>Slajd 82</vt:lpstr>
      <vt:lpstr>Slajd 83</vt:lpstr>
      <vt:lpstr>Slajd 84</vt:lpstr>
      <vt:lpstr>Slajd 85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Reducing disparities _x0003_Strengthening relations</dc:title>
  <dc:creator>Utilisateur de Microsoft Office</dc:creator>
  <cp:lastModifiedBy>amijas</cp:lastModifiedBy>
  <cp:revision>92</cp:revision>
  <cp:lastPrinted>2011-12-02T12:25:53Z</cp:lastPrinted>
  <dcterms:created xsi:type="dcterms:W3CDTF">2011-11-09T09:46:35Z</dcterms:created>
  <dcterms:modified xsi:type="dcterms:W3CDTF">2015-11-24T13:40:00Z</dcterms:modified>
</cp:coreProperties>
</file>